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97" r:id="rId3"/>
    <p:sldId id="304" r:id="rId4"/>
    <p:sldId id="302" r:id="rId5"/>
    <p:sldId id="306" r:id="rId6"/>
    <p:sldId id="287" r:id="rId7"/>
    <p:sldId id="288" r:id="rId8"/>
    <p:sldId id="289" r:id="rId9"/>
    <p:sldId id="307" r:id="rId10"/>
    <p:sldId id="291" r:id="rId11"/>
    <p:sldId id="292" r:id="rId12"/>
    <p:sldId id="293" r:id="rId13"/>
    <p:sldId id="294" r:id="rId14"/>
    <p:sldId id="29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8143" autoAdjust="0"/>
  </p:normalViewPr>
  <p:slideViewPr>
    <p:cSldViewPr snapToGrid="0">
      <p:cViewPr varScale="1">
        <p:scale>
          <a:sx n="52" d="100"/>
          <a:sy n="52" d="100"/>
        </p:scale>
        <p:origin x="11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C2EF0-4511-4988-97DF-DEAD5E45ACB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CF14512-0E25-49FA-A9DA-9AE7C60686F9}">
      <dgm:prSet phldrT="[Text]" phldr="1"/>
      <dgm:spPr/>
      <dgm:t>
        <a:bodyPr/>
        <a:lstStyle/>
        <a:p>
          <a:endParaRPr lang="sv-SE" dirty="0"/>
        </a:p>
      </dgm:t>
    </dgm:pt>
    <dgm:pt modelId="{6B90AFC2-8977-462A-931C-EC88B12A05E1}" type="parTrans" cxnId="{EB277D33-BD94-4FF3-93D7-A20F70DD6E35}">
      <dgm:prSet/>
      <dgm:spPr/>
      <dgm:t>
        <a:bodyPr/>
        <a:lstStyle/>
        <a:p>
          <a:endParaRPr lang="sv-SE"/>
        </a:p>
      </dgm:t>
    </dgm:pt>
    <dgm:pt modelId="{D1581C27-745E-4268-AFC9-82B42918110B}" type="sibTrans" cxnId="{EB277D33-BD94-4FF3-93D7-A20F70DD6E3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Bildresultat för vår gård saltsjöbaden">
            <a:extLst>
              <a:ext uri="{FF2B5EF4-FFF2-40B4-BE49-F238E27FC236}">
                <a16:creationId xmlns:a16="http://schemas.microsoft.com/office/drawing/2014/main" id="{6CF5D068-E394-4AA5-B335-1EFC205ED6BA}"/>
              </a:ext>
            </a:extLst>
          </dgm14:cNvPr>
        </a:ext>
      </dgm:extLst>
    </dgm:pt>
    <dgm:pt modelId="{DD0FD4BD-07B9-48DE-8E49-D10F071FCDCC}" type="pres">
      <dgm:prSet presAssocID="{A34C2EF0-4511-4988-97DF-DEAD5E45ACBE}" presName="Name0" presStyleCnt="0">
        <dgm:presLayoutVars>
          <dgm:chMax val="7"/>
          <dgm:chPref val="7"/>
          <dgm:dir/>
        </dgm:presLayoutVars>
      </dgm:prSet>
      <dgm:spPr/>
    </dgm:pt>
    <dgm:pt modelId="{764C2EFE-38FE-4A91-8B66-CA5538E9562D}" type="pres">
      <dgm:prSet presAssocID="{A34C2EF0-4511-4988-97DF-DEAD5E45ACBE}" presName="Name1" presStyleCnt="0"/>
      <dgm:spPr/>
    </dgm:pt>
    <dgm:pt modelId="{42512C38-8038-487A-8392-47261C25B928}" type="pres">
      <dgm:prSet presAssocID="{D1581C27-745E-4268-AFC9-82B42918110B}" presName="picture_1" presStyleCnt="0"/>
      <dgm:spPr/>
    </dgm:pt>
    <dgm:pt modelId="{65FA53D6-B759-4A64-84C4-FA8736177A92}" type="pres">
      <dgm:prSet presAssocID="{D1581C27-745E-4268-AFC9-82B42918110B}" presName="pictureRepeatNode" presStyleLbl="alignImgPlace1" presStyleIdx="0" presStyleCnt="1" custScaleX="140138" custScaleY="133091" custLinFactNeighborX="402"/>
      <dgm:spPr/>
    </dgm:pt>
    <dgm:pt modelId="{433D28D1-8026-4F81-A2E5-C4BEB8457F55}" type="pres">
      <dgm:prSet presAssocID="{3CF14512-0E25-49FA-A9DA-9AE7C60686F9}" presName="text_1" presStyleLbl="node1" presStyleIdx="0" presStyleCnt="0" custFlipHor="1" custScaleX="11904" custScaleY="34019" custLinFactX="-43046" custLinFactY="25444" custLinFactNeighborX="-100000" custLinFactNeighborY="100000">
        <dgm:presLayoutVars>
          <dgm:bulletEnabled val="1"/>
        </dgm:presLayoutVars>
      </dgm:prSet>
      <dgm:spPr/>
    </dgm:pt>
  </dgm:ptLst>
  <dgm:cxnLst>
    <dgm:cxn modelId="{EB277D33-BD94-4FF3-93D7-A20F70DD6E35}" srcId="{A34C2EF0-4511-4988-97DF-DEAD5E45ACBE}" destId="{3CF14512-0E25-49FA-A9DA-9AE7C60686F9}" srcOrd="0" destOrd="0" parTransId="{6B90AFC2-8977-462A-931C-EC88B12A05E1}" sibTransId="{D1581C27-745E-4268-AFC9-82B42918110B}"/>
    <dgm:cxn modelId="{4720CE6F-7944-419F-85D9-F1A19EC85FDE}" type="presOf" srcId="{D1581C27-745E-4268-AFC9-82B42918110B}" destId="{65FA53D6-B759-4A64-84C4-FA8736177A92}" srcOrd="0" destOrd="0" presId="urn:microsoft.com/office/officeart/2008/layout/CircularPictureCallout"/>
    <dgm:cxn modelId="{7B02F8CA-F8E5-4F7D-991A-35F6B8DACCD6}" type="presOf" srcId="{3CF14512-0E25-49FA-A9DA-9AE7C60686F9}" destId="{433D28D1-8026-4F81-A2E5-C4BEB8457F55}" srcOrd="0" destOrd="0" presId="urn:microsoft.com/office/officeart/2008/layout/CircularPictureCallout"/>
    <dgm:cxn modelId="{1A5421DA-180F-4906-80FD-FE05F8FD558B}" type="presOf" srcId="{A34C2EF0-4511-4988-97DF-DEAD5E45ACBE}" destId="{DD0FD4BD-07B9-48DE-8E49-D10F071FCDCC}" srcOrd="0" destOrd="0" presId="urn:microsoft.com/office/officeart/2008/layout/CircularPictureCallout"/>
    <dgm:cxn modelId="{B829DC9D-AD14-4360-B26F-2D7FCA1E1C70}" type="presParOf" srcId="{DD0FD4BD-07B9-48DE-8E49-D10F071FCDCC}" destId="{764C2EFE-38FE-4A91-8B66-CA5538E9562D}" srcOrd="0" destOrd="0" presId="urn:microsoft.com/office/officeart/2008/layout/CircularPictureCallout"/>
    <dgm:cxn modelId="{C5171A80-710E-47CA-8EAB-B85178D6738B}" type="presParOf" srcId="{764C2EFE-38FE-4A91-8B66-CA5538E9562D}" destId="{42512C38-8038-487A-8392-47261C25B928}" srcOrd="0" destOrd="0" presId="urn:microsoft.com/office/officeart/2008/layout/CircularPictureCallout"/>
    <dgm:cxn modelId="{B8A88903-D236-4F02-9FA0-C4C03F7C1996}" type="presParOf" srcId="{42512C38-8038-487A-8392-47261C25B928}" destId="{65FA53D6-B759-4A64-84C4-FA8736177A92}" srcOrd="0" destOrd="0" presId="urn:microsoft.com/office/officeart/2008/layout/CircularPictureCallout"/>
    <dgm:cxn modelId="{7C9C6F1E-E8E0-460D-8598-5D386C580470}" type="presParOf" srcId="{764C2EFE-38FE-4A91-8B66-CA5538E9562D}" destId="{433D28D1-8026-4F81-A2E5-C4BEB8457F5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EDF57-05C9-478B-B380-253AA34C2C2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8A89C7F-3A9E-4993-9C03-9D86121ABD68}">
      <dgm:prSet phldrT="[Text]" phldr="1"/>
      <dgm:spPr/>
      <dgm:t>
        <a:bodyPr/>
        <a:lstStyle/>
        <a:p>
          <a:endParaRPr lang="sv-SE"/>
        </a:p>
      </dgm:t>
    </dgm:pt>
    <dgm:pt modelId="{4A03CBDD-2B95-4E69-8225-6F03ABDFC020}" type="parTrans" cxnId="{858C8474-CB14-4DD1-873B-0507852D96BC}">
      <dgm:prSet/>
      <dgm:spPr/>
      <dgm:t>
        <a:bodyPr/>
        <a:lstStyle/>
        <a:p>
          <a:endParaRPr lang="sv-SE"/>
        </a:p>
      </dgm:t>
    </dgm:pt>
    <dgm:pt modelId="{437EEDB3-6442-4343-B062-424D71588CED}" type="sibTrans" cxnId="{858C8474-CB14-4DD1-873B-0507852D96BC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En bild som visar text, person, inomhus, dator&#10;&#10;Automatiskt genererad beskrivning">
            <a:extLst>
              <a:ext uri="{FF2B5EF4-FFF2-40B4-BE49-F238E27FC236}">
                <a16:creationId xmlns:a16="http://schemas.microsoft.com/office/drawing/2014/main" id="{33AA7F21-D2F0-FBA1-2608-CBABEA7B3B0F}"/>
              </a:ext>
            </a:extLst>
          </dgm14:cNvPr>
        </a:ext>
      </dgm:extLst>
    </dgm:pt>
    <dgm:pt modelId="{5AFDEC8F-0697-4112-8C52-164AD9B90A82}" type="pres">
      <dgm:prSet presAssocID="{A5AEDF57-05C9-478B-B380-253AA34C2C27}" presName="Name0" presStyleCnt="0">
        <dgm:presLayoutVars>
          <dgm:chMax val="7"/>
          <dgm:chPref val="7"/>
          <dgm:dir/>
        </dgm:presLayoutVars>
      </dgm:prSet>
      <dgm:spPr/>
    </dgm:pt>
    <dgm:pt modelId="{D8EAE13C-5351-464C-8B81-8E8EAC508C75}" type="pres">
      <dgm:prSet presAssocID="{A5AEDF57-05C9-478B-B380-253AA34C2C27}" presName="Name1" presStyleCnt="0"/>
      <dgm:spPr/>
    </dgm:pt>
    <dgm:pt modelId="{28D88460-B3DC-4F05-BACA-4971AF6766BF}" type="pres">
      <dgm:prSet presAssocID="{437EEDB3-6442-4343-B062-424D71588CED}" presName="picture_1" presStyleCnt="0"/>
      <dgm:spPr/>
    </dgm:pt>
    <dgm:pt modelId="{FBB627E4-18C5-4E4A-8363-C025FAF27AC0}" type="pres">
      <dgm:prSet presAssocID="{437EEDB3-6442-4343-B062-424D71588CED}" presName="pictureRepeatNode" presStyleLbl="alignImgPlace1" presStyleIdx="0" presStyleCnt="1" custScaleX="164520" custScaleY="149265"/>
      <dgm:spPr/>
    </dgm:pt>
    <dgm:pt modelId="{1444C7BB-97D4-4B51-AA29-D13B739F9CA5}" type="pres">
      <dgm:prSet presAssocID="{D8A89C7F-3A9E-4993-9C03-9D86121ABD68}" presName="text_1" presStyleLbl="node1" presStyleIdx="0" presStyleCnt="0" custScaleX="5448" custScaleY="53321" custLinFactX="-6250" custLinFactY="28736" custLinFactNeighborX="-100000" custLinFactNeighborY="100000">
        <dgm:presLayoutVars>
          <dgm:bulletEnabled val="1"/>
        </dgm:presLayoutVars>
      </dgm:prSet>
      <dgm:spPr/>
    </dgm:pt>
  </dgm:ptLst>
  <dgm:cxnLst>
    <dgm:cxn modelId="{69AE7117-7DC1-46F7-9332-C65B1F7D4B98}" type="presOf" srcId="{437EEDB3-6442-4343-B062-424D71588CED}" destId="{FBB627E4-18C5-4E4A-8363-C025FAF27AC0}" srcOrd="0" destOrd="0" presId="urn:microsoft.com/office/officeart/2008/layout/CircularPictureCallout"/>
    <dgm:cxn modelId="{3720682D-EE4A-4893-AE9F-15163FE1AC10}" type="presOf" srcId="{D8A89C7F-3A9E-4993-9C03-9D86121ABD68}" destId="{1444C7BB-97D4-4B51-AA29-D13B739F9CA5}" srcOrd="0" destOrd="0" presId="urn:microsoft.com/office/officeart/2008/layout/CircularPictureCallout"/>
    <dgm:cxn modelId="{858C8474-CB14-4DD1-873B-0507852D96BC}" srcId="{A5AEDF57-05C9-478B-B380-253AA34C2C27}" destId="{D8A89C7F-3A9E-4993-9C03-9D86121ABD68}" srcOrd="0" destOrd="0" parTransId="{4A03CBDD-2B95-4E69-8225-6F03ABDFC020}" sibTransId="{437EEDB3-6442-4343-B062-424D71588CED}"/>
    <dgm:cxn modelId="{F2710FCA-C540-40BF-8EDA-373E5F1013A5}" type="presOf" srcId="{A5AEDF57-05C9-478B-B380-253AA34C2C27}" destId="{5AFDEC8F-0697-4112-8C52-164AD9B90A82}" srcOrd="0" destOrd="0" presId="urn:microsoft.com/office/officeart/2008/layout/CircularPictureCallout"/>
    <dgm:cxn modelId="{0F75E4FA-A3DC-44B6-B18F-62A1E51A585B}" type="presParOf" srcId="{5AFDEC8F-0697-4112-8C52-164AD9B90A82}" destId="{D8EAE13C-5351-464C-8B81-8E8EAC508C75}" srcOrd="0" destOrd="0" presId="urn:microsoft.com/office/officeart/2008/layout/CircularPictureCallout"/>
    <dgm:cxn modelId="{9795CFE1-1A86-492C-9A2C-7BCBED7A65FE}" type="presParOf" srcId="{D8EAE13C-5351-464C-8B81-8E8EAC508C75}" destId="{28D88460-B3DC-4F05-BACA-4971AF6766BF}" srcOrd="0" destOrd="0" presId="urn:microsoft.com/office/officeart/2008/layout/CircularPictureCallout"/>
    <dgm:cxn modelId="{A2E322C4-5419-4FF6-8CDD-3690B924D30B}" type="presParOf" srcId="{28D88460-B3DC-4F05-BACA-4971AF6766BF}" destId="{FBB627E4-18C5-4E4A-8363-C025FAF27AC0}" srcOrd="0" destOrd="0" presId="urn:microsoft.com/office/officeart/2008/layout/CircularPictureCallout"/>
    <dgm:cxn modelId="{36A5666C-F091-4FF0-B192-805C9F113A7A}" type="presParOf" srcId="{D8EAE13C-5351-464C-8B81-8E8EAC508C75}" destId="{1444C7BB-97D4-4B51-AA29-D13B739F9CA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9033B-6455-4724-97F0-025EA8A9FB4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3BF9591-8283-408C-9C29-36D2B1EF97D8}">
      <dgm:prSet phldrT="[Text]" phldr="1"/>
      <dgm:spPr/>
      <dgm:t>
        <a:bodyPr/>
        <a:lstStyle/>
        <a:p>
          <a:endParaRPr lang="sv-SE" dirty="0"/>
        </a:p>
      </dgm:t>
    </dgm:pt>
    <dgm:pt modelId="{82EB8811-ED72-498A-AC99-1DE8FEBD9E7A}" type="parTrans" cxnId="{1B1C2DCF-6B9B-4FB3-B50F-C6FAE5E0CDCE}">
      <dgm:prSet/>
      <dgm:spPr/>
      <dgm:t>
        <a:bodyPr/>
        <a:lstStyle/>
        <a:p>
          <a:endParaRPr lang="sv-SE"/>
        </a:p>
      </dgm:t>
    </dgm:pt>
    <dgm:pt modelId="{600316CE-67F5-4833-9AF5-626A8A9D790D}" type="sibTrans" cxnId="{1B1C2DCF-6B9B-4FB3-B50F-C6FAE5E0C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En bild som visar person, inomhus, personer, publik&#10;&#10;Automatiskt genererad beskrivning">
            <a:extLst>
              <a:ext uri="{FF2B5EF4-FFF2-40B4-BE49-F238E27FC236}">
                <a16:creationId xmlns:a16="http://schemas.microsoft.com/office/drawing/2014/main" id="{3815B9C0-D8DA-7841-58D1-0B6F2F2C20B8}"/>
              </a:ext>
            </a:extLst>
          </dgm14:cNvPr>
        </a:ext>
      </dgm:extLst>
    </dgm:pt>
    <dgm:pt modelId="{7EEB8F72-EAAE-411A-A11E-8F889CA56F62}" type="pres">
      <dgm:prSet presAssocID="{CD49033B-6455-4724-97F0-025EA8A9FB4E}" presName="Name0" presStyleCnt="0">
        <dgm:presLayoutVars>
          <dgm:chMax val="7"/>
          <dgm:chPref val="7"/>
          <dgm:dir/>
        </dgm:presLayoutVars>
      </dgm:prSet>
      <dgm:spPr/>
    </dgm:pt>
    <dgm:pt modelId="{F7DC8E5F-2399-4625-87F1-1A0B7B10196C}" type="pres">
      <dgm:prSet presAssocID="{CD49033B-6455-4724-97F0-025EA8A9FB4E}" presName="Name1" presStyleCnt="0"/>
      <dgm:spPr/>
    </dgm:pt>
    <dgm:pt modelId="{B74E0A81-3633-4D61-8398-BA66AC5D5850}" type="pres">
      <dgm:prSet presAssocID="{600316CE-67F5-4833-9AF5-626A8A9D790D}" presName="picture_1" presStyleCnt="0"/>
      <dgm:spPr/>
    </dgm:pt>
    <dgm:pt modelId="{4CB6A231-70B7-40F1-A642-BF92E622951D}" type="pres">
      <dgm:prSet presAssocID="{600316CE-67F5-4833-9AF5-626A8A9D790D}" presName="pictureRepeatNode" presStyleLbl="alignImgPlace1" presStyleIdx="0" presStyleCnt="1" custScaleX="173348" custScaleY="155922"/>
      <dgm:spPr/>
    </dgm:pt>
    <dgm:pt modelId="{9FD3864A-9241-4602-B4D1-B723B063BF7A}" type="pres">
      <dgm:prSet presAssocID="{73BF9591-8283-408C-9C29-36D2B1EF97D8}" presName="text_1" presStyleLbl="node1" presStyleIdx="0" presStyleCnt="0" custScaleX="43603" custScaleY="25974" custLinFactX="-13554" custLinFactY="43384" custLinFactNeighborX="-100000" custLinFactNeighborY="100000">
        <dgm:presLayoutVars>
          <dgm:bulletEnabled val="1"/>
        </dgm:presLayoutVars>
      </dgm:prSet>
      <dgm:spPr/>
    </dgm:pt>
  </dgm:ptLst>
  <dgm:cxnLst>
    <dgm:cxn modelId="{51577013-B296-4CE8-8602-3F205648A00A}" type="presOf" srcId="{73BF9591-8283-408C-9C29-36D2B1EF97D8}" destId="{9FD3864A-9241-4602-B4D1-B723B063BF7A}" srcOrd="0" destOrd="0" presId="urn:microsoft.com/office/officeart/2008/layout/CircularPictureCallout"/>
    <dgm:cxn modelId="{1ECABC7D-0690-484F-AF2B-F446C6848D15}" type="presOf" srcId="{CD49033B-6455-4724-97F0-025EA8A9FB4E}" destId="{7EEB8F72-EAAE-411A-A11E-8F889CA56F62}" srcOrd="0" destOrd="0" presId="urn:microsoft.com/office/officeart/2008/layout/CircularPictureCallout"/>
    <dgm:cxn modelId="{1B1C2DCF-6B9B-4FB3-B50F-C6FAE5E0CDCE}" srcId="{CD49033B-6455-4724-97F0-025EA8A9FB4E}" destId="{73BF9591-8283-408C-9C29-36D2B1EF97D8}" srcOrd="0" destOrd="0" parTransId="{82EB8811-ED72-498A-AC99-1DE8FEBD9E7A}" sibTransId="{600316CE-67F5-4833-9AF5-626A8A9D790D}"/>
    <dgm:cxn modelId="{936A94D1-C3D3-4E33-A443-8A78555EDC9E}" type="presOf" srcId="{600316CE-67F5-4833-9AF5-626A8A9D790D}" destId="{4CB6A231-70B7-40F1-A642-BF92E622951D}" srcOrd="0" destOrd="0" presId="urn:microsoft.com/office/officeart/2008/layout/CircularPictureCallout"/>
    <dgm:cxn modelId="{AC283F10-D72A-47C1-A800-875971E3D9B9}" type="presParOf" srcId="{7EEB8F72-EAAE-411A-A11E-8F889CA56F62}" destId="{F7DC8E5F-2399-4625-87F1-1A0B7B10196C}" srcOrd="0" destOrd="0" presId="urn:microsoft.com/office/officeart/2008/layout/CircularPictureCallout"/>
    <dgm:cxn modelId="{760BAA28-B5DF-4533-8E22-871AEB66711F}" type="presParOf" srcId="{F7DC8E5F-2399-4625-87F1-1A0B7B10196C}" destId="{B74E0A81-3633-4D61-8398-BA66AC5D5850}" srcOrd="0" destOrd="0" presId="urn:microsoft.com/office/officeart/2008/layout/CircularPictureCallout"/>
    <dgm:cxn modelId="{A7275D5B-EE3B-4550-9870-7B781273399B}" type="presParOf" srcId="{B74E0A81-3633-4D61-8398-BA66AC5D5850}" destId="{4CB6A231-70B7-40F1-A642-BF92E622951D}" srcOrd="0" destOrd="0" presId="urn:microsoft.com/office/officeart/2008/layout/CircularPictureCallout"/>
    <dgm:cxn modelId="{0A41D2F8-9FE7-4F32-95D8-B276D65AD9CC}" type="presParOf" srcId="{F7DC8E5F-2399-4625-87F1-1A0B7B10196C}" destId="{9FD3864A-9241-4602-B4D1-B723B063BF7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D3EB8D-00B8-44AD-AD4B-C16D9FB05D2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BBB78AC-0799-48A2-BB3C-28CEECB0059E}">
      <dgm:prSet phldrT="[Text]" phldr="1"/>
      <dgm:spPr/>
      <dgm:t>
        <a:bodyPr/>
        <a:lstStyle/>
        <a:p>
          <a:endParaRPr lang="sv-SE"/>
        </a:p>
      </dgm:t>
    </dgm:pt>
    <dgm:pt modelId="{703CAA99-D707-4CB8-980E-53D88CC18A0B}" type="parTrans" cxnId="{0F797C09-D8DF-40D0-9D2C-200395EE99E8}">
      <dgm:prSet/>
      <dgm:spPr/>
      <dgm:t>
        <a:bodyPr/>
        <a:lstStyle/>
        <a:p>
          <a:endParaRPr lang="sv-SE"/>
        </a:p>
      </dgm:t>
    </dgm:pt>
    <dgm:pt modelId="{EB02174C-2CF5-4336-B97B-A1FDFC7B4A51}" type="sibTrans" cxnId="{0F797C09-D8DF-40D0-9D2C-200395EE99E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En bild som visar text, person, person&#10;&#10;Automatiskt genererad beskrivning">
            <a:extLst>
              <a:ext uri="{FF2B5EF4-FFF2-40B4-BE49-F238E27FC236}">
                <a16:creationId xmlns:a16="http://schemas.microsoft.com/office/drawing/2014/main" id="{7D70C3C8-D232-A8D9-9954-EF09087DF74D}"/>
              </a:ext>
            </a:extLst>
          </dgm14:cNvPr>
        </a:ext>
      </dgm:extLst>
    </dgm:pt>
    <dgm:pt modelId="{47F7E600-0CA4-426D-8FEF-BD633B13CA39}" type="pres">
      <dgm:prSet presAssocID="{CAD3EB8D-00B8-44AD-AD4B-C16D9FB05D24}" presName="Name0" presStyleCnt="0">
        <dgm:presLayoutVars>
          <dgm:chMax val="7"/>
          <dgm:chPref val="7"/>
          <dgm:dir/>
        </dgm:presLayoutVars>
      </dgm:prSet>
      <dgm:spPr/>
    </dgm:pt>
    <dgm:pt modelId="{BB4356ED-8430-4B76-BF33-77298A01F2A7}" type="pres">
      <dgm:prSet presAssocID="{CAD3EB8D-00B8-44AD-AD4B-C16D9FB05D24}" presName="Name1" presStyleCnt="0"/>
      <dgm:spPr/>
    </dgm:pt>
    <dgm:pt modelId="{1C69B5FA-BFC7-4A8F-AE52-194E9C4BF432}" type="pres">
      <dgm:prSet presAssocID="{EB02174C-2CF5-4336-B97B-A1FDFC7B4A51}" presName="picture_1" presStyleCnt="0"/>
      <dgm:spPr/>
    </dgm:pt>
    <dgm:pt modelId="{2FC9FBB6-AE5D-4294-BE11-101E41252A4C}" type="pres">
      <dgm:prSet presAssocID="{EB02174C-2CF5-4336-B97B-A1FDFC7B4A51}" presName="pictureRepeatNode" presStyleLbl="alignImgPlace1" presStyleIdx="0" presStyleCnt="1" custScaleX="167786" custScaleY="165470"/>
      <dgm:spPr/>
    </dgm:pt>
    <dgm:pt modelId="{C76E61A9-0359-4CFD-9B38-196EF3A76FE2}" type="pres">
      <dgm:prSet presAssocID="{DBBB78AC-0799-48A2-BB3C-28CEECB0059E}" presName="text_1" presStyleLbl="node1" presStyleIdx="0" presStyleCnt="0" custFlipHor="1" custScaleX="7233" custScaleY="14281" custLinFactX="-6250" custLinFactY="41320" custLinFactNeighborX="-100000" custLinFactNeighborY="100000">
        <dgm:presLayoutVars>
          <dgm:bulletEnabled val="1"/>
        </dgm:presLayoutVars>
      </dgm:prSet>
      <dgm:spPr/>
    </dgm:pt>
  </dgm:ptLst>
  <dgm:cxnLst>
    <dgm:cxn modelId="{0F797C09-D8DF-40D0-9D2C-200395EE99E8}" srcId="{CAD3EB8D-00B8-44AD-AD4B-C16D9FB05D24}" destId="{DBBB78AC-0799-48A2-BB3C-28CEECB0059E}" srcOrd="0" destOrd="0" parTransId="{703CAA99-D707-4CB8-980E-53D88CC18A0B}" sibTransId="{EB02174C-2CF5-4336-B97B-A1FDFC7B4A51}"/>
    <dgm:cxn modelId="{46A6512C-56B5-468D-AB48-D1E63A3F6833}" type="presOf" srcId="{DBBB78AC-0799-48A2-BB3C-28CEECB0059E}" destId="{C76E61A9-0359-4CFD-9B38-196EF3A76FE2}" srcOrd="0" destOrd="0" presId="urn:microsoft.com/office/officeart/2008/layout/CircularPictureCallout"/>
    <dgm:cxn modelId="{ED724BDF-527A-4594-86E6-083FEA1E4119}" type="presOf" srcId="{EB02174C-2CF5-4336-B97B-A1FDFC7B4A51}" destId="{2FC9FBB6-AE5D-4294-BE11-101E41252A4C}" srcOrd="0" destOrd="0" presId="urn:microsoft.com/office/officeart/2008/layout/CircularPictureCallout"/>
    <dgm:cxn modelId="{531DE9EE-64B3-4D62-88EE-341F7B4B567B}" type="presOf" srcId="{CAD3EB8D-00B8-44AD-AD4B-C16D9FB05D24}" destId="{47F7E600-0CA4-426D-8FEF-BD633B13CA39}" srcOrd="0" destOrd="0" presId="urn:microsoft.com/office/officeart/2008/layout/CircularPictureCallout"/>
    <dgm:cxn modelId="{37A5780F-D16B-461D-8585-7D583DED4AFE}" type="presParOf" srcId="{47F7E600-0CA4-426D-8FEF-BD633B13CA39}" destId="{BB4356ED-8430-4B76-BF33-77298A01F2A7}" srcOrd="0" destOrd="0" presId="urn:microsoft.com/office/officeart/2008/layout/CircularPictureCallout"/>
    <dgm:cxn modelId="{E245A239-6DF4-4167-9BB1-6E3090AFDF84}" type="presParOf" srcId="{BB4356ED-8430-4B76-BF33-77298A01F2A7}" destId="{1C69B5FA-BFC7-4A8F-AE52-194E9C4BF432}" srcOrd="0" destOrd="0" presId="urn:microsoft.com/office/officeart/2008/layout/CircularPictureCallout"/>
    <dgm:cxn modelId="{8C0526C7-2221-4513-849F-0E14A7329849}" type="presParOf" srcId="{1C69B5FA-BFC7-4A8F-AE52-194E9C4BF432}" destId="{2FC9FBB6-AE5D-4294-BE11-101E41252A4C}" srcOrd="0" destOrd="0" presId="urn:microsoft.com/office/officeart/2008/layout/CircularPictureCallout"/>
    <dgm:cxn modelId="{E3DDF8CC-C94B-4C27-8B9C-E5BB8C202C31}" type="presParOf" srcId="{BB4356ED-8430-4B76-BF33-77298A01F2A7}" destId="{C76E61A9-0359-4CFD-9B38-196EF3A76FE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5A8B85-BB7C-45B9-990A-108D0541C2C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886D9CDB-600F-447A-9AC1-7BE936E0A393}">
      <dgm:prSet phldrT="[Text]" phldr="1"/>
      <dgm:spPr/>
      <dgm:t>
        <a:bodyPr/>
        <a:lstStyle/>
        <a:p>
          <a:endParaRPr lang="sv-SE" dirty="0"/>
        </a:p>
      </dgm:t>
    </dgm:pt>
    <dgm:pt modelId="{503C785E-6D76-4DD2-9073-76C7D4ACED63}" type="parTrans" cxnId="{8FEBD98E-38F4-409D-A68A-B98EE2337070}">
      <dgm:prSet/>
      <dgm:spPr/>
      <dgm:t>
        <a:bodyPr/>
        <a:lstStyle/>
        <a:p>
          <a:endParaRPr lang="sv-SE"/>
        </a:p>
      </dgm:t>
    </dgm:pt>
    <dgm:pt modelId="{10E07A55-F1B4-4E3D-8179-3412BDB110A0}" type="sibTrans" cxnId="{8FEBD98E-38F4-409D-A68A-B98EE2337070}">
      <dgm:prSet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sv-SE"/>
        </a:p>
      </dgm:t>
    </dgm:pt>
    <dgm:pt modelId="{7D25A9EA-A9FD-4614-A216-3A5B8FB7DF6A}" type="pres">
      <dgm:prSet presAssocID="{415A8B85-BB7C-45B9-990A-108D0541C2C6}" presName="Name0" presStyleCnt="0">
        <dgm:presLayoutVars>
          <dgm:chMax val="7"/>
          <dgm:chPref val="7"/>
          <dgm:dir/>
        </dgm:presLayoutVars>
      </dgm:prSet>
      <dgm:spPr/>
    </dgm:pt>
    <dgm:pt modelId="{52414A3C-4084-4C2F-9A5B-722CFA32E9A2}" type="pres">
      <dgm:prSet presAssocID="{415A8B85-BB7C-45B9-990A-108D0541C2C6}" presName="Name1" presStyleCnt="0"/>
      <dgm:spPr/>
    </dgm:pt>
    <dgm:pt modelId="{7247DE4C-C013-42BE-AC36-35D99EB77C34}" type="pres">
      <dgm:prSet presAssocID="{10E07A55-F1B4-4E3D-8179-3412BDB110A0}" presName="picture_1" presStyleCnt="0"/>
      <dgm:spPr/>
    </dgm:pt>
    <dgm:pt modelId="{DAE20A92-3B22-482E-9000-E3E3B0CFA653}" type="pres">
      <dgm:prSet presAssocID="{10E07A55-F1B4-4E3D-8179-3412BDB110A0}" presName="pictureRepeatNode" presStyleLbl="alignImgPlace1" presStyleIdx="0" presStyleCnt="1" custScaleX="112149" custScaleY="110780"/>
      <dgm:spPr/>
    </dgm:pt>
    <dgm:pt modelId="{C3D46BE9-5725-4649-BF6F-696B65172AA5}" type="pres">
      <dgm:prSet presAssocID="{886D9CDB-600F-447A-9AC1-7BE936E0A393}" presName="text_1" presStyleLbl="node1" presStyleIdx="0" presStyleCnt="0" custFlipVert="1" custFlipHor="1" custScaleX="20255" custScaleY="12554" custLinFactX="-46122" custLinFactNeighborX="-100000" custLinFactNeighborY="94794">
        <dgm:presLayoutVars>
          <dgm:bulletEnabled val="1"/>
        </dgm:presLayoutVars>
      </dgm:prSet>
      <dgm:spPr/>
    </dgm:pt>
  </dgm:ptLst>
  <dgm:cxnLst>
    <dgm:cxn modelId="{BBBEF700-1A2E-45FF-9969-270CE9AC686F}" type="presOf" srcId="{10E07A55-F1B4-4E3D-8179-3412BDB110A0}" destId="{DAE20A92-3B22-482E-9000-E3E3B0CFA653}" srcOrd="0" destOrd="0" presId="urn:microsoft.com/office/officeart/2008/layout/CircularPictureCallout"/>
    <dgm:cxn modelId="{B86E7002-60D2-4AFF-9E48-0AE92582CDA5}" type="presOf" srcId="{886D9CDB-600F-447A-9AC1-7BE936E0A393}" destId="{C3D46BE9-5725-4649-BF6F-696B65172AA5}" srcOrd="0" destOrd="0" presId="urn:microsoft.com/office/officeart/2008/layout/CircularPictureCallout"/>
    <dgm:cxn modelId="{8FEBD98E-38F4-409D-A68A-B98EE2337070}" srcId="{415A8B85-BB7C-45B9-990A-108D0541C2C6}" destId="{886D9CDB-600F-447A-9AC1-7BE936E0A393}" srcOrd="0" destOrd="0" parTransId="{503C785E-6D76-4DD2-9073-76C7D4ACED63}" sibTransId="{10E07A55-F1B4-4E3D-8179-3412BDB110A0}"/>
    <dgm:cxn modelId="{91A343FC-F22E-4752-8501-4B256AE6C122}" type="presOf" srcId="{415A8B85-BB7C-45B9-990A-108D0541C2C6}" destId="{7D25A9EA-A9FD-4614-A216-3A5B8FB7DF6A}" srcOrd="0" destOrd="0" presId="urn:microsoft.com/office/officeart/2008/layout/CircularPictureCallout"/>
    <dgm:cxn modelId="{DF06F55B-3FFB-40C6-A29E-9693351BCDC8}" type="presParOf" srcId="{7D25A9EA-A9FD-4614-A216-3A5B8FB7DF6A}" destId="{52414A3C-4084-4C2F-9A5B-722CFA32E9A2}" srcOrd="0" destOrd="0" presId="urn:microsoft.com/office/officeart/2008/layout/CircularPictureCallout"/>
    <dgm:cxn modelId="{0876F703-6126-4872-AE8E-A0DAAAE972FE}" type="presParOf" srcId="{52414A3C-4084-4C2F-9A5B-722CFA32E9A2}" destId="{7247DE4C-C013-42BE-AC36-35D99EB77C34}" srcOrd="0" destOrd="0" presId="urn:microsoft.com/office/officeart/2008/layout/CircularPictureCallout"/>
    <dgm:cxn modelId="{1C739FC1-2104-47BD-ADF3-22E7195F8311}" type="presParOf" srcId="{7247DE4C-C013-42BE-AC36-35D99EB77C34}" destId="{DAE20A92-3B22-482E-9000-E3E3B0CFA653}" srcOrd="0" destOrd="0" presId="urn:microsoft.com/office/officeart/2008/layout/CircularPictureCallout"/>
    <dgm:cxn modelId="{857659F3-C190-468C-8594-1E5AF519D2D5}" type="presParOf" srcId="{52414A3C-4084-4C2F-9A5B-722CFA32E9A2}" destId="{C3D46BE9-5725-4649-BF6F-696B65172AA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855555-FFB3-4636-8446-B10ECE1716F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1A4F589-83B1-4E3A-B51C-77D2060888E4}">
      <dgm:prSet phldrT="[Text]" phldr="1"/>
      <dgm:spPr/>
      <dgm:t>
        <a:bodyPr/>
        <a:lstStyle/>
        <a:p>
          <a:endParaRPr lang="sv-SE" dirty="0"/>
        </a:p>
      </dgm:t>
    </dgm:pt>
    <dgm:pt modelId="{801AC0EC-4C1F-4889-9104-9D790EB15CB8}" type="sibTrans" cxnId="{19EF0B00-B360-4838-BE49-E548E0B09692}">
      <dgm:prSet/>
      <dgm:spPr>
        <a:blipFill>
          <a:blip xmlns:r="http://schemas.openxmlformats.org/officeDocument/2006/relationships" r:embed="rId1"/>
          <a:srcRect/>
          <a:stretch>
            <a:fillRect l="-31000" r="-31000"/>
          </a:stretch>
        </a:blipFill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En bild som visar person, inomhus, personer, grupp&#10;&#10;Automatiskt genererad beskrivning">
            <a:extLst>
              <a:ext uri="{FF2B5EF4-FFF2-40B4-BE49-F238E27FC236}">
                <a16:creationId xmlns:a16="http://schemas.microsoft.com/office/drawing/2014/main" id="{82F09DE4-C40D-2611-868A-952FD09F9A33}"/>
              </a:ext>
            </a:extLst>
          </dgm14:cNvPr>
        </a:ext>
      </dgm:extLst>
    </dgm:pt>
    <dgm:pt modelId="{650C6B2B-F64B-48DA-8A78-3E12FEB1CAD3}" type="parTrans" cxnId="{19EF0B00-B360-4838-BE49-E548E0B09692}">
      <dgm:prSet/>
      <dgm:spPr/>
      <dgm:t>
        <a:bodyPr/>
        <a:lstStyle/>
        <a:p>
          <a:endParaRPr lang="sv-SE"/>
        </a:p>
      </dgm:t>
    </dgm:pt>
    <dgm:pt modelId="{769BEE04-2FEE-4B5D-809D-E66262836B63}" type="pres">
      <dgm:prSet presAssocID="{A2855555-FFB3-4636-8446-B10ECE1716F7}" presName="Name0" presStyleCnt="0">
        <dgm:presLayoutVars>
          <dgm:chMax val="7"/>
          <dgm:chPref val="7"/>
          <dgm:dir/>
        </dgm:presLayoutVars>
      </dgm:prSet>
      <dgm:spPr/>
    </dgm:pt>
    <dgm:pt modelId="{01626936-293C-4744-9C83-EAECFCD16379}" type="pres">
      <dgm:prSet presAssocID="{A2855555-FFB3-4636-8446-B10ECE1716F7}" presName="Name1" presStyleCnt="0"/>
      <dgm:spPr/>
    </dgm:pt>
    <dgm:pt modelId="{FD76CD2F-B22A-4D4A-B7B8-FF5222F5AD21}" type="pres">
      <dgm:prSet presAssocID="{801AC0EC-4C1F-4889-9104-9D790EB15CB8}" presName="picture_1" presStyleCnt="0"/>
      <dgm:spPr/>
    </dgm:pt>
    <dgm:pt modelId="{998185DC-FABF-49EE-9841-D043239084C8}" type="pres">
      <dgm:prSet presAssocID="{801AC0EC-4C1F-4889-9104-9D790EB15CB8}" presName="pictureRepeatNode" presStyleLbl="alignImgPlace1" presStyleIdx="0" presStyleCnt="1" custScaleX="135909" custScaleY="133718"/>
      <dgm:spPr/>
    </dgm:pt>
    <dgm:pt modelId="{F9D54727-36F5-4B3C-8BDB-A028BD29A93D}" type="pres">
      <dgm:prSet presAssocID="{E1A4F589-83B1-4E3A-B51C-77D2060888E4}" presName="text_1" presStyleLbl="node1" presStyleIdx="0" presStyleCnt="0" custFlipHor="1" custScaleX="4267" custScaleY="14654" custLinFactX="-137485" custLinFactY="200000" custLinFactNeighborX="-200000" custLinFactNeighborY="214577">
        <dgm:presLayoutVars>
          <dgm:bulletEnabled val="1"/>
        </dgm:presLayoutVars>
      </dgm:prSet>
      <dgm:spPr/>
    </dgm:pt>
  </dgm:ptLst>
  <dgm:cxnLst>
    <dgm:cxn modelId="{19EF0B00-B360-4838-BE49-E548E0B09692}" srcId="{A2855555-FFB3-4636-8446-B10ECE1716F7}" destId="{E1A4F589-83B1-4E3A-B51C-77D2060888E4}" srcOrd="0" destOrd="0" parTransId="{650C6B2B-F64B-48DA-8A78-3E12FEB1CAD3}" sibTransId="{801AC0EC-4C1F-4889-9104-9D790EB15CB8}"/>
    <dgm:cxn modelId="{A3713C18-EE03-4536-BCCB-9F7838FB2FDE}" type="presOf" srcId="{801AC0EC-4C1F-4889-9104-9D790EB15CB8}" destId="{998185DC-FABF-49EE-9841-D043239084C8}" srcOrd="0" destOrd="0" presId="urn:microsoft.com/office/officeart/2008/layout/CircularPictureCallout"/>
    <dgm:cxn modelId="{7D8CADAB-2E43-4841-978D-B272EC6A5A2C}" type="presOf" srcId="{A2855555-FFB3-4636-8446-B10ECE1716F7}" destId="{769BEE04-2FEE-4B5D-809D-E66262836B63}" srcOrd="0" destOrd="0" presId="urn:microsoft.com/office/officeart/2008/layout/CircularPictureCallout"/>
    <dgm:cxn modelId="{048A57C7-9C57-44BD-91C5-792743A64E40}" type="presOf" srcId="{E1A4F589-83B1-4E3A-B51C-77D2060888E4}" destId="{F9D54727-36F5-4B3C-8BDB-A028BD29A93D}" srcOrd="0" destOrd="0" presId="urn:microsoft.com/office/officeart/2008/layout/CircularPictureCallout"/>
    <dgm:cxn modelId="{C2F801B0-C716-4E05-9AB1-086F430A04D9}" type="presParOf" srcId="{769BEE04-2FEE-4B5D-809D-E66262836B63}" destId="{01626936-293C-4744-9C83-EAECFCD16379}" srcOrd="0" destOrd="0" presId="urn:microsoft.com/office/officeart/2008/layout/CircularPictureCallout"/>
    <dgm:cxn modelId="{08D60D23-E4A5-4FB9-AC76-8ADF2458D22E}" type="presParOf" srcId="{01626936-293C-4744-9C83-EAECFCD16379}" destId="{FD76CD2F-B22A-4D4A-B7B8-FF5222F5AD21}" srcOrd="0" destOrd="0" presId="urn:microsoft.com/office/officeart/2008/layout/CircularPictureCallout"/>
    <dgm:cxn modelId="{A4B98510-1EA6-404E-B005-10B003670654}" type="presParOf" srcId="{FD76CD2F-B22A-4D4A-B7B8-FF5222F5AD21}" destId="{998185DC-FABF-49EE-9841-D043239084C8}" srcOrd="0" destOrd="0" presId="urn:microsoft.com/office/officeart/2008/layout/CircularPictureCallout"/>
    <dgm:cxn modelId="{320EDA24-4F7C-4068-B119-6F2CD88B703A}" type="presParOf" srcId="{01626936-293C-4744-9C83-EAECFCD16379}" destId="{F9D54727-36F5-4B3C-8BDB-A028BD29A93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F400FC-CDCC-499D-BABF-AAE3C103F55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667CEF7-FAF7-45D5-B34F-BF56AA13F27E}">
      <dgm:prSet phldrT="[Text]" phldr="1"/>
      <dgm:spPr/>
      <dgm:t>
        <a:bodyPr/>
        <a:lstStyle/>
        <a:p>
          <a:endParaRPr lang="sv-SE" dirty="0"/>
        </a:p>
      </dgm:t>
    </dgm:pt>
    <dgm:pt modelId="{FD3251BB-8259-4867-A965-7396EF4A92A7}" type="parTrans" cxnId="{788861B8-6EA2-4879-A718-E0EAE41666B7}">
      <dgm:prSet/>
      <dgm:spPr/>
      <dgm:t>
        <a:bodyPr/>
        <a:lstStyle/>
        <a:p>
          <a:endParaRPr lang="sv-SE"/>
        </a:p>
      </dgm:t>
    </dgm:pt>
    <dgm:pt modelId="{FABDD236-A7C5-4135-BD8F-DD23079E51A2}" type="sibTrans" cxnId="{788861B8-6EA2-4879-A718-E0EAE41666B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En bild som visar person, golv, står&#10;&#10;Automatiskt genererad beskrivning">
            <a:extLst>
              <a:ext uri="{FF2B5EF4-FFF2-40B4-BE49-F238E27FC236}">
                <a16:creationId xmlns:a16="http://schemas.microsoft.com/office/drawing/2014/main" id="{15BA7057-C464-8892-9415-398B0D332A3C}"/>
              </a:ext>
            </a:extLst>
          </dgm14:cNvPr>
        </a:ext>
      </dgm:extLst>
    </dgm:pt>
    <dgm:pt modelId="{1E073FE4-B23F-4EA6-A71E-1A9E76CA1F52}" type="pres">
      <dgm:prSet presAssocID="{42F400FC-CDCC-499D-BABF-AAE3C103F555}" presName="Name0" presStyleCnt="0">
        <dgm:presLayoutVars>
          <dgm:chMax val="7"/>
          <dgm:chPref val="7"/>
          <dgm:dir/>
        </dgm:presLayoutVars>
      </dgm:prSet>
      <dgm:spPr/>
    </dgm:pt>
    <dgm:pt modelId="{729FDDFF-6AB4-49F9-B526-2B6E91089FD1}" type="pres">
      <dgm:prSet presAssocID="{42F400FC-CDCC-499D-BABF-AAE3C103F555}" presName="Name1" presStyleCnt="0"/>
      <dgm:spPr/>
    </dgm:pt>
    <dgm:pt modelId="{4A6500E1-4C2E-4C28-9AE8-BE6FC389DB47}" type="pres">
      <dgm:prSet presAssocID="{FABDD236-A7C5-4135-BD8F-DD23079E51A2}" presName="picture_1" presStyleCnt="0"/>
      <dgm:spPr/>
    </dgm:pt>
    <dgm:pt modelId="{0964798B-451C-45F8-A13B-72EA6D09987D}" type="pres">
      <dgm:prSet presAssocID="{FABDD236-A7C5-4135-BD8F-DD23079E51A2}" presName="pictureRepeatNode" presStyleLbl="alignImgPlace1" presStyleIdx="0" presStyleCnt="1" custScaleX="174818" custScaleY="167194" custLinFactNeighborX="12591" custLinFactNeighborY="-588"/>
      <dgm:spPr/>
    </dgm:pt>
    <dgm:pt modelId="{0537608C-5B9F-42D1-87B2-E7E416702F14}" type="pres">
      <dgm:prSet presAssocID="{9667CEF7-FAF7-45D5-B34F-BF56AA13F27E}" presName="text_1" presStyleLbl="node1" presStyleIdx="0" presStyleCnt="0" custFlipHor="1" custScaleX="19325" custScaleY="29192" custLinFactX="-45643" custLinFactY="52830" custLinFactNeighborX="-100000" custLinFactNeighborY="100000">
        <dgm:presLayoutVars>
          <dgm:bulletEnabled val="1"/>
        </dgm:presLayoutVars>
      </dgm:prSet>
      <dgm:spPr/>
    </dgm:pt>
  </dgm:ptLst>
  <dgm:cxnLst>
    <dgm:cxn modelId="{BFA17B31-98DC-4BFD-B44D-C8F9ACE585C3}" type="presOf" srcId="{FABDD236-A7C5-4135-BD8F-DD23079E51A2}" destId="{0964798B-451C-45F8-A13B-72EA6D09987D}" srcOrd="0" destOrd="0" presId="urn:microsoft.com/office/officeart/2008/layout/CircularPictureCallout"/>
    <dgm:cxn modelId="{788861B8-6EA2-4879-A718-E0EAE41666B7}" srcId="{42F400FC-CDCC-499D-BABF-AAE3C103F555}" destId="{9667CEF7-FAF7-45D5-B34F-BF56AA13F27E}" srcOrd="0" destOrd="0" parTransId="{FD3251BB-8259-4867-A965-7396EF4A92A7}" sibTransId="{FABDD236-A7C5-4135-BD8F-DD23079E51A2}"/>
    <dgm:cxn modelId="{F100A0BE-1EB4-4ED5-BB76-B72243D817BD}" type="presOf" srcId="{42F400FC-CDCC-499D-BABF-AAE3C103F555}" destId="{1E073FE4-B23F-4EA6-A71E-1A9E76CA1F52}" srcOrd="0" destOrd="0" presId="urn:microsoft.com/office/officeart/2008/layout/CircularPictureCallout"/>
    <dgm:cxn modelId="{B86F22BF-7F44-4FCD-AC53-1FADDAD37971}" type="presOf" srcId="{9667CEF7-FAF7-45D5-B34F-BF56AA13F27E}" destId="{0537608C-5B9F-42D1-87B2-E7E416702F14}" srcOrd="0" destOrd="0" presId="urn:microsoft.com/office/officeart/2008/layout/CircularPictureCallout"/>
    <dgm:cxn modelId="{A71F3C10-ADB2-49FC-AF72-0C9A74A2EC50}" type="presParOf" srcId="{1E073FE4-B23F-4EA6-A71E-1A9E76CA1F52}" destId="{729FDDFF-6AB4-49F9-B526-2B6E91089FD1}" srcOrd="0" destOrd="0" presId="urn:microsoft.com/office/officeart/2008/layout/CircularPictureCallout"/>
    <dgm:cxn modelId="{5F177A87-BCE5-4656-8049-25C0F8F3F0AC}" type="presParOf" srcId="{729FDDFF-6AB4-49F9-B526-2B6E91089FD1}" destId="{4A6500E1-4C2E-4C28-9AE8-BE6FC389DB47}" srcOrd="0" destOrd="0" presId="urn:microsoft.com/office/officeart/2008/layout/CircularPictureCallout"/>
    <dgm:cxn modelId="{ADC1C68F-3280-44CD-ABE7-20818FD2AE41}" type="presParOf" srcId="{4A6500E1-4C2E-4C28-9AE8-BE6FC389DB47}" destId="{0964798B-451C-45F8-A13B-72EA6D09987D}" srcOrd="0" destOrd="0" presId="urn:microsoft.com/office/officeart/2008/layout/CircularPictureCallout"/>
    <dgm:cxn modelId="{EB628C9B-927C-4D99-94D0-414BA39F3E45}" type="presParOf" srcId="{729FDDFF-6AB4-49F9-B526-2B6E91089FD1}" destId="{0537608C-5B9F-42D1-87B2-E7E416702F1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A53D6-B759-4A64-84C4-FA8736177A92}">
      <dsp:nvSpPr>
        <dsp:cNvPr id="0" name=""/>
        <dsp:cNvSpPr/>
      </dsp:nvSpPr>
      <dsp:spPr>
        <a:xfrm>
          <a:off x="722282" y="30824"/>
          <a:ext cx="3336933" cy="31691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D28D1-8026-4F81-A2E5-C4BEB8457F55}">
      <dsp:nvSpPr>
        <dsp:cNvPr id="0" name=""/>
        <dsp:cNvSpPr/>
      </dsp:nvSpPr>
      <dsp:spPr>
        <a:xfrm flipH="1">
          <a:off x="110517" y="2934166"/>
          <a:ext cx="181411" cy="2673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 dirty="0"/>
        </a:p>
      </dsp:txBody>
      <dsp:txXfrm>
        <a:off x="110517" y="2934166"/>
        <a:ext cx="181411" cy="26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627E4-18C5-4E4A-8363-C025FAF27AC0}">
      <dsp:nvSpPr>
        <dsp:cNvPr id="0" name=""/>
        <dsp:cNvSpPr/>
      </dsp:nvSpPr>
      <dsp:spPr>
        <a:xfrm>
          <a:off x="290123" y="26078"/>
          <a:ext cx="2690594" cy="244111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4C7BB-97D4-4B51-AA29-D13B739F9CA5}">
      <dsp:nvSpPr>
        <dsp:cNvPr id="0" name=""/>
        <dsp:cNvSpPr/>
      </dsp:nvSpPr>
      <dsp:spPr>
        <a:xfrm>
          <a:off x="494823" y="2118067"/>
          <a:ext cx="57022" cy="2877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494823" y="2118067"/>
        <a:ext cx="57022" cy="287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6A231-70B7-40F1-A642-BF92E622951D}">
      <dsp:nvSpPr>
        <dsp:cNvPr id="0" name=""/>
        <dsp:cNvSpPr/>
      </dsp:nvSpPr>
      <dsp:spPr>
        <a:xfrm>
          <a:off x="165943" y="80741"/>
          <a:ext cx="2158634" cy="19416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3864A-9241-4602-B4D1-B723B063BF7A}">
      <dsp:nvSpPr>
        <dsp:cNvPr id="0" name=""/>
        <dsp:cNvSpPr/>
      </dsp:nvSpPr>
      <dsp:spPr>
        <a:xfrm>
          <a:off x="166522" y="1831478"/>
          <a:ext cx="347501" cy="1067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 dirty="0"/>
        </a:p>
      </dsp:txBody>
      <dsp:txXfrm>
        <a:off x="166522" y="1831478"/>
        <a:ext cx="347501" cy="106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9FBB6-AE5D-4294-BE11-101E41252A4C}">
      <dsp:nvSpPr>
        <dsp:cNvPr id="0" name=""/>
        <dsp:cNvSpPr/>
      </dsp:nvSpPr>
      <dsp:spPr>
        <a:xfrm>
          <a:off x="218710" y="31905"/>
          <a:ext cx="2278301" cy="22468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E61A9-0359-4CFD-9B38-196EF3A76FE2}">
      <dsp:nvSpPr>
        <dsp:cNvPr id="0" name=""/>
        <dsp:cNvSpPr/>
      </dsp:nvSpPr>
      <dsp:spPr>
        <a:xfrm flipH="1">
          <a:off x="403087" y="2022723"/>
          <a:ext cx="62857" cy="639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403087" y="2022723"/>
        <a:ext cx="62857" cy="63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20A92-3B22-482E-9000-E3E3B0CFA653}">
      <dsp:nvSpPr>
        <dsp:cNvPr id="0" name=""/>
        <dsp:cNvSpPr/>
      </dsp:nvSpPr>
      <dsp:spPr>
        <a:xfrm>
          <a:off x="1068003" y="30091"/>
          <a:ext cx="2726787" cy="269350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46BE9-5725-4649-BF6F-696B65172AA5}">
      <dsp:nvSpPr>
        <dsp:cNvPr id="0" name=""/>
        <dsp:cNvSpPr/>
      </dsp:nvSpPr>
      <dsp:spPr>
        <a:xfrm flipH="1" flipV="1">
          <a:off x="7" y="2563622"/>
          <a:ext cx="315186" cy="1007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 dirty="0"/>
        </a:p>
      </dsp:txBody>
      <dsp:txXfrm rot="10800000">
        <a:off x="7" y="2563622"/>
        <a:ext cx="315186" cy="1007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185DC-FABF-49EE-9841-D043239084C8}">
      <dsp:nvSpPr>
        <dsp:cNvPr id="0" name=""/>
        <dsp:cNvSpPr/>
      </dsp:nvSpPr>
      <dsp:spPr>
        <a:xfrm>
          <a:off x="576486" y="2"/>
          <a:ext cx="2444952" cy="240553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54727-36F5-4B3C-8BDB-A028BD29A93D}">
      <dsp:nvSpPr>
        <dsp:cNvPr id="0" name=""/>
        <dsp:cNvSpPr/>
      </dsp:nvSpPr>
      <dsp:spPr>
        <a:xfrm flipH="1">
          <a:off x="0" y="2318548"/>
          <a:ext cx="49127" cy="869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/>
        </a:p>
      </dsp:txBody>
      <dsp:txXfrm>
        <a:off x="0" y="2318548"/>
        <a:ext cx="49127" cy="869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4798B-451C-45F8-A13B-72EA6D09987D}">
      <dsp:nvSpPr>
        <dsp:cNvPr id="0" name=""/>
        <dsp:cNvSpPr/>
      </dsp:nvSpPr>
      <dsp:spPr>
        <a:xfrm>
          <a:off x="453014" y="0"/>
          <a:ext cx="3144911" cy="30077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7608C-5B9F-42D1-87B2-E7E416702F14}">
      <dsp:nvSpPr>
        <dsp:cNvPr id="0" name=""/>
        <dsp:cNvSpPr/>
      </dsp:nvSpPr>
      <dsp:spPr>
        <a:xfrm flipH="1">
          <a:off x="10874" y="2677114"/>
          <a:ext cx="222495" cy="1733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 dirty="0"/>
        </a:p>
      </dsp:txBody>
      <dsp:txXfrm>
        <a:off x="10874" y="2677114"/>
        <a:ext cx="222495" cy="17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0D71-6191-4EF0-8F1D-83EE2B5C3893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F70FB-CF01-4CCA-B6F1-949239CD2A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64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</a:p>
          <a:p>
            <a:r>
              <a:rPr lang="sv-SE" dirty="0"/>
              <a:t>For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me</a:t>
            </a:r>
            <a:r>
              <a:rPr lang="sv-SE" dirty="0"/>
              <a:t> </a:t>
            </a:r>
            <a:r>
              <a:rPr lang="sv-SE" dirty="0" err="1"/>
              <a:t>yet</a:t>
            </a:r>
            <a:r>
              <a:rPr lang="sv-SE" dirty="0"/>
              <a:t>, my </a:t>
            </a:r>
            <a:r>
              <a:rPr lang="sv-SE" dirty="0" err="1"/>
              <a:t>name</a:t>
            </a:r>
            <a:r>
              <a:rPr lang="sv-SE" dirty="0"/>
              <a:t> is Viktor Klemetz and I </a:t>
            </a:r>
            <a:r>
              <a:rPr lang="sv-SE" dirty="0" err="1"/>
              <a:t>am</a:t>
            </a:r>
            <a:r>
              <a:rPr lang="sv-SE" dirty="0"/>
              <a:t> a </a:t>
            </a:r>
            <a:r>
              <a:rPr lang="sv-SE" dirty="0" err="1"/>
              <a:t>project</a:t>
            </a:r>
            <a:r>
              <a:rPr lang="sv-SE" dirty="0"/>
              <a:t> manager at IVL Swedish </a:t>
            </a:r>
            <a:r>
              <a:rPr lang="sv-SE" dirty="0" err="1"/>
              <a:t>Environmental</a:t>
            </a:r>
            <a:r>
              <a:rPr lang="sv-SE" dirty="0"/>
              <a:t> Research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I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air </a:t>
            </a:r>
            <a:r>
              <a:rPr lang="sv-SE" dirty="0" err="1"/>
              <a:t>quality</a:t>
            </a:r>
            <a:r>
              <a:rPr lang="sv-SE" dirty="0"/>
              <a:t> management and </a:t>
            </a:r>
            <a:r>
              <a:rPr lang="sv-SE" dirty="0" err="1"/>
              <a:t>monitoring</a:t>
            </a:r>
            <a:r>
              <a:rPr lang="sv-SE" dirty="0"/>
              <a:t> from a </a:t>
            </a:r>
            <a:r>
              <a:rPr lang="sv-SE" dirty="0" err="1"/>
              <a:t>local</a:t>
            </a:r>
            <a:r>
              <a:rPr lang="sv-SE" dirty="0"/>
              <a:t> to national </a:t>
            </a:r>
            <a:r>
              <a:rPr lang="sv-SE" dirty="0" err="1"/>
              <a:t>scale</a:t>
            </a:r>
            <a:r>
              <a:rPr lang="sv-SE" dirty="0"/>
              <a:t>.</a:t>
            </a:r>
          </a:p>
          <a:p>
            <a:r>
              <a:rPr lang="sv-SE" dirty="0"/>
              <a:t>In </a:t>
            </a:r>
            <a:r>
              <a:rPr lang="sv-SE" dirty="0" err="1"/>
              <a:t>march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I got the </a:t>
            </a:r>
            <a:r>
              <a:rPr lang="sv-SE" dirty="0" err="1"/>
              <a:t>chance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alongside</a:t>
            </a:r>
            <a:r>
              <a:rPr lang="sv-SE" dirty="0"/>
              <a:t> </a:t>
            </a:r>
            <a:r>
              <a:rPr lang="sv-SE" dirty="0" err="1"/>
              <a:t>almost</a:t>
            </a:r>
            <a:r>
              <a:rPr lang="sv-SE" dirty="0"/>
              <a:t> 180 air </a:t>
            </a:r>
            <a:r>
              <a:rPr lang="sv-SE" dirty="0" err="1"/>
              <a:t>quality</a:t>
            </a:r>
            <a:r>
              <a:rPr lang="sv-SE" dirty="0"/>
              <a:t> scientists and experts at the </a:t>
            </a:r>
            <a:r>
              <a:rPr lang="sv-SE" dirty="0" err="1"/>
              <a:t>reocurring</a:t>
            </a:r>
            <a:r>
              <a:rPr lang="sv-SE" dirty="0"/>
              <a:t> Saltsjöbaden workshop, the 7th in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Before </a:t>
            </a:r>
            <a:r>
              <a:rPr lang="sv-SE" dirty="0" err="1"/>
              <a:t>we</a:t>
            </a:r>
            <a:r>
              <a:rPr lang="sv-SE" dirty="0"/>
              <a:t> get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outcomes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workshop I </a:t>
            </a:r>
            <a:r>
              <a:rPr lang="sv-SE" dirty="0" err="1"/>
              <a:t>would</a:t>
            </a:r>
            <a:r>
              <a:rPr lang="sv-SE" dirty="0"/>
              <a:t> like to ask </a:t>
            </a:r>
            <a:r>
              <a:rPr lang="sv-SE" dirty="0" err="1"/>
              <a:t>everyone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attende</a:t>
            </a:r>
            <a:r>
              <a:rPr lang="sv-SE" dirty="0"/>
              <a:t> the workshop to </a:t>
            </a:r>
            <a:r>
              <a:rPr lang="sv-SE" dirty="0" err="1"/>
              <a:t>raise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hand.</a:t>
            </a:r>
          </a:p>
          <a:p>
            <a:r>
              <a:rPr lang="sv-SE" dirty="0" err="1"/>
              <a:t>Now</a:t>
            </a:r>
            <a:r>
              <a:rPr lang="sv-SE" dirty="0"/>
              <a:t> I ask </a:t>
            </a:r>
            <a:r>
              <a:rPr lang="sv-SE" dirty="0" err="1"/>
              <a:t>everyone</a:t>
            </a:r>
            <a:r>
              <a:rPr lang="sv-SE" dirty="0"/>
              <a:t> </a:t>
            </a:r>
            <a:r>
              <a:rPr lang="sv-SE" dirty="0" err="1"/>
              <a:t>else</a:t>
            </a:r>
            <a:r>
              <a:rPr lang="sv-SE" dirty="0"/>
              <a:t> to </a:t>
            </a:r>
            <a:r>
              <a:rPr lang="sv-SE" dirty="0" err="1"/>
              <a:t>take</a:t>
            </a:r>
            <a:r>
              <a:rPr lang="sv-SE" dirty="0"/>
              <a:t> a look at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and </a:t>
            </a:r>
            <a:r>
              <a:rPr lang="sv-SE" dirty="0" err="1"/>
              <a:t>remember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, </a:t>
            </a:r>
            <a:r>
              <a:rPr lang="sv-SE" dirty="0" err="1"/>
              <a:t>because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the presentation </a:t>
            </a:r>
            <a:r>
              <a:rPr lang="sv-SE" dirty="0" err="1"/>
              <a:t>about</a:t>
            </a:r>
            <a:r>
              <a:rPr lang="sv-SE" dirty="0"/>
              <a:t> the workshop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gladly</a:t>
            </a:r>
            <a:r>
              <a:rPr lang="sv-SE" dirty="0"/>
              <a:t> </a:t>
            </a:r>
            <a:r>
              <a:rPr lang="sv-SE" dirty="0" err="1"/>
              <a:t>direct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all to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hardworking</a:t>
            </a:r>
            <a:r>
              <a:rPr lang="sv-SE" dirty="0"/>
              <a:t> </a:t>
            </a:r>
            <a:r>
              <a:rPr lang="sv-SE" dirty="0" err="1"/>
              <a:t>participants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Moving</a:t>
            </a:r>
            <a:r>
              <a:rPr lang="sv-SE" dirty="0"/>
              <a:t> on…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24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 err="1"/>
              <a:t>Absence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 in 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income</a:t>
            </a:r>
            <a:r>
              <a:rPr lang="sv-SE" dirty="0"/>
              <a:t> </a:t>
            </a:r>
            <a:r>
              <a:rPr lang="sv-SE" dirty="0" err="1"/>
              <a:t>countries</a:t>
            </a:r>
            <a:r>
              <a:rPr lang="sv-SE" dirty="0"/>
              <a:t>. 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 sensors </a:t>
            </a:r>
            <a:r>
              <a:rPr lang="sv-SE" dirty="0" err="1"/>
              <a:t>could</a:t>
            </a:r>
            <a:r>
              <a:rPr lang="sv-SE" dirty="0"/>
              <a:t> be a </a:t>
            </a:r>
            <a:r>
              <a:rPr lang="sv-SE" dirty="0" err="1"/>
              <a:t>complementary</a:t>
            </a:r>
            <a:r>
              <a:rPr lang="sv-SE" dirty="0"/>
              <a:t> </a:t>
            </a:r>
            <a:r>
              <a:rPr lang="sv-SE" dirty="0" err="1"/>
              <a:t>tool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/>
              <a:t>-</a:t>
            </a:r>
          </a:p>
          <a:p>
            <a:pPr marL="228600" indent="-228600">
              <a:buAutoNum type="arabicPeriod"/>
            </a:pPr>
            <a:r>
              <a:rPr lang="en-US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By this, we mean that currently the proportion of low-quality studies and meta-analyses is high, but these methodological problems might go undetected unless thoroughly reviewed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11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4. Actions to </a:t>
            </a:r>
            <a:r>
              <a:rPr lang="sv-SE" dirty="0" err="1"/>
              <a:t>promote</a:t>
            </a:r>
            <a:r>
              <a:rPr lang="sv-SE" dirty="0"/>
              <a:t> </a:t>
            </a:r>
            <a:r>
              <a:rPr lang="sv-SE" dirty="0" err="1"/>
              <a:t>investments</a:t>
            </a:r>
            <a:r>
              <a:rPr lang="sv-SE" dirty="0"/>
              <a:t> in programs and </a:t>
            </a:r>
            <a:r>
              <a:rPr lang="sv-SE" dirty="0" err="1"/>
              <a:t>improvements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emission </a:t>
            </a:r>
            <a:r>
              <a:rPr lang="sv-SE" dirty="0" err="1"/>
              <a:t>inventories</a:t>
            </a:r>
            <a:r>
              <a:rPr lang="sv-SE" dirty="0"/>
              <a:t> and </a:t>
            </a:r>
            <a:r>
              <a:rPr lang="sv-SE" dirty="0" err="1"/>
              <a:t>projections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co-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awareness</a:t>
            </a:r>
            <a:r>
              <a:rPr lang="sv-SE" dirty="0"/>
              <a:t>, </a:t>
            </a:r>
            <a:r>
              <a:rPr lang="sv-SE" dirty="0" err="1"/>
              <a:t>industrial</a:t>
            </a:r>
            <a:r>
              <a:rPr lang="sv-SE" dirty="0"/>
              <a:t> </a:t>
            </a:r>
            <a:r>
              <a:rPr lang="sv-SE" dirty="0" err="1"/>
              <a:t>competetiveness</a:t>
            </a:r>
            <a:r>
              <a:rPr lang="sv-SE" dirty="0"/>
              <a:t> and </a:t>
            </a:r>
            <a:r>
              <a:rPr lang="sv-SE" dirty="0" err="1"/>
              <a:t>inclusion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air pollution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cooperation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.</a:t>
            </a:r>
          </a:p>
          <a:p>
            <a:r>
              <a:rPr lang="sv-SE" dirty="0"/>
              <a:t>5. </a:t>
            </a:r>
            <a:r>
              <a:rPr lang="en-GB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Calibri" panose="020F0502020204030204" pitchFamily="34" charset="0"/>
              </a:rPr>
              <a:t>Barriers (political, financial/economic, institutional, regulatory, capacity, technical</a:t>
            </a:r>
            <a:r>
              <a:rPr lang="sv-SE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Calibri" panose="020F0502020204030204" pitchFamily="34" charset="0"/>
              </a:rPr>
              <a:t>) </a:t>
            </a:r>
            <a:r>
              <a:rPr lang="sv-SE" sz="1800" dirty="0" err="1">
                <a:effectLst/>
                <a:latin typeface="Cambria" panose="02040503050406030204" pitchFamily="18" charset="0"/>
                <a:ea typeface="Georgia" panose="02040502050405020303" pitchFamily="18" charset="0"/>
                <a:cs typeface="Calibri" panose="020F0502020204030204" pitchFamily="34" charset="0"/>
              </a:rPr>
              <a:t>exist</a:t>
            </a:r>
            <a:r>
              <a:rPr lang="sv-SE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sv-SE" sz="1800" dirty="0" err="1">
                <a:effectLst/>
                <a:latin typeface="Cambria" panose="02040503050406030204" pitchFamily="18" charset="0"/>
                <a:ea typeface="Georgia" panose="02040502050405020303" pitchFamily="18" charset="0"/>
                <a:cs typeface="Calibri" panose="020F0502020204030204" pitchFamily="34" charset="0"/>
              </a:rPr>
              <a:t>because</a:t>
            </a:r>
            <a:r>
              <a:rPr lang="sv-SE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Calibri" panose="020F0502020204030204" pitchFamily="34" charset="0"/>
              </a:rPr>
              <a:t>countries are at different stages of implementation/ratification. Focus on abatement and implementation?</a:t>
            </a:r>
          </a:p>
          <a:p>
            <a:r>
              <a:rPr lang="en-GB" sz="1800" dirty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6. We need to take into account these factors in our scenarios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35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7. In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words</a:t>
            </a:r>
            <a:r>
              <a:rPr lang="sv-SE" dirty="0"/>
              <a:t>, </a:t>
            </a:r>
            <a:r>
              <a:rPr lang="en-GB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Calibri" panose="020F0502020204030204" pitchFamily="34" charset="0"/>
              </a:rPr>
              <a:t>further developing and disaggregate key indicators to support the Air Convention objectives</a:t>
            </a:r>
          </a:p>
          <a:p>
            <a:r>
              <a:rPr lang="en-GB" sz="1800" dirty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8. Prioritize measures which are effective to reduce air pollutants that are harmful to the ecosystems and biodiversity.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9. </a:t>
            </a:r>
            <a:r>
              <a:rPr lang="sv-SE" dirty="0" err="1"/>
              <a:t>Missing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en-GB" sz="12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contribution of methane to ozone impacts, among others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34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10.</a:t>
            </a:r>
            <a:r>
              <a:rPr lang="en-GB" sz="180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Creating some sort of hub for a</a:t>
            </a:r>
            <a:r>
              <a:rPr lang="en-GB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ir quality guidance documents, tools and knowledge from the scientific community</a:t>
            </a:r>
          </a:p>
          <a:p>
            <a:r>
              <a:rPr lang="en-GB" sz="180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11. Benefits of intraregional collaboration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96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Saltsjöbaden is, as I </a:t>
            </a:r>
            <a:r>
              <a:rPr lang="sv-SE" dirty="0" err="1"/>
              <a:t>said</a:t>
            </a:r>
            <a:r>
              <a:rPr lang="sv-SE" dirty="0"/>
              <a:t>, the 7th in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is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presented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outcomes</a:t>
            </a:r>
            <a:r>
              <a:rPr lang="sv-SE" dirty="0"/>
              <a:t>. It all </a:t>
            </a:r>
            <a:r>
              <a:rPr lang="sv-SE" dirty="0" err="1"/>
              <a:t>started</a:t>
            </a:r>
            <a:r>
              <a:rPr lang="sv-SE" dirty="0"/>
              <a:t> in Saltsjöbaden in Stockholm </a:t>
            </a:r>
            <a:r>
              <a:rPr lang="sv-SE" dirty="0" err="1"/>
              <a:t>but</a:t>
            </a:r>
            <a:r>
              <a:rPr lang="sv-SE" dirty="0"/>
              <a:t> has </a:t>
            </a:r>
            <a:r>
              <a:rPr lang="sv-SE" dirty="0" err="1"/>
              <a:t>since</a:t>
            </a:r>
            <a:r>
              <a:rPr lang="sv-SE" dirty="0"/>
              <a:t> the second meeting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held</a:t>
            </a:r>
            <a:r>
              <a:rPr lang="sv-SE" dirty="0"/>
              <a:t> in Gothenburg. </a:t>
            </a:r>
          </a:p>
          <a:p>
            <a:r>
              <a:rPr lang="sv-SE" dirty="0" err="1"/>
              <a:t>Almost</a:t>
            </a:r>
            <a:r>
              <a:rPr lang="sv-SE" dirty="0"/>
              <a:t> 20 </a:t>
            </a:r>
            <a:r>
              <a:rPr lang="sv-SE" dirty="0" err="1"/>
              <a:t>years</a:t>
            </a:r>
            <a:r>
              <a:rPr lang="sv-SE" dirty="0"/>
              <a:t> later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haven’t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single</a:t>
            </a:r>
            <a:r>
              <a:rPr lang="sv-SE" dirty="0"/>
              <a:t> person </a:t>
            </a:r>
            <a:r>
              <a:rPr lang="sv-SE" dirty="0" err="1"/>
              <a:t>brave</a:t>
            </a:r>
            <a:r>
              <a:rPr lang="sv-SE" dirty="0"/>
              <a:t> </a:t>
            </a:r>
            <a:r>
              <a:rPr lang="sv-SE" dirty="0" err="1"/>
              <a:t>enough</a:t>
            </a:r>
            <a:r>
              <a:rPr lang="sv-SE" dirty="0"/>
              <a:t> to come forward and </a:t>
            </a:r>
            <a:r>
              <a:rPr lang="sv-SE" dirty="0" err="1"/>
              <a:t>asked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the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hasn’t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changed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28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 the 7th meeting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managed</a:t>
            </a:r>
            <a:r>
              <a:rPr lang="sv-SE" dirty="0"/>
              <a:t> to </a:t>
            </a:r>
            <a:r>
              <a:rPr lang="sv-SE" dirty="0" err="1"/>
              <a:t>gather</a:t>
            </a:r>
            <a:endParaRPr lang="sv-SE" dirty="0"/>
          </a:p>
          <a:p>
            <a:endParaRPr lang="sv-SE" dirty="0"/>
          </a:p>
          <a:p>
            <a:r>
              <a:rPr lang="sv-SE" dirty="0"/>
              <a:t>For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not </a:t>
            </a:r>
            <a:r>
              <a:rPr lang="sv-SE" dirty="0" err="1"/>
              <a:t>heard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Chatham house </a:t>
            </a:r>
            <a:r>
              <a:rPr lang="sv-SE" dirty="0" err="1"/>
              <a:t>rules</a:t>
            </a:r>
            <a:r>
              <a:rPr lang="sv-SE" dirty="0"/>
              <a:t>, </a:t>
            </a:r>
            <a:r>
              <a:rPr lang="sv-SE" dirty="0" err="1"/>
              <a:t>it’s</a:t>
            </a:r>
            <a:r>
              <a:rPr lang="sv-SE" dirty="0"/>
              <a:t> an approach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everyone</a:t>
            </a:r>
            <a:r>
              <a:rPr lang="sv-SE" dirty="0"/>
              <a:t> is </a:t>
            </a:r>
            <a:r>
              <a:rPr lang="sv-SE" dirty="0" err="1"/>
              <a:t>free</a:t>
            </a:r>
            <a:r>
              <a:rPr lang="sv-SE" dirty="0"/>
              <a:t> to </a:t>
            </a:r>
            <a:r>
              <a:rPr lang="sv-SE" dirty="0" err="1"/>
              <a:t>share</a:t>
            </a:r>
            <a:r>
              <a:rPr lang="sv-SE" dirty="0"/>
              <a:t> and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use information from the discussions, but is not allowed to reveal who made any particular comment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from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expeience</a:t>
            </a:r>
            <a:r>
              <a:rPr lang="sv-SE" dirty="0"/>
              <a:t> </a:t>
            </a:r>
            <a:r>
              <a:rPr lang="sv-SE" dirty="0" err="1"/>
              <a:t>opens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for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discussions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But</a:t>
            </a:r>
            <a:r>
              <a:rPr lang="sv-SE" dirty="0"/>
              <a:t>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might</a:t>
            </a:r>
            <a:r>
              <a:rPr lang="sv-SE" dirty="0"/>
              <a:t> </a:t>
            </a:r>
            <a:r>
              <a:rPr lang="sv-SE" dirty="0" err="1"/>
              <a:t>imagine</a:t>
            </a:r>
            <a:r>
              <a:rPr lang="sv-SE" dirty="0"/>
              <a:t>, putting </a:t>
            </a:r>
            <a:r>
              <a:rPr lang="sv-SE" dirty="0" err="1"/>
              <a:t>nearly</a:t>
            </a:r>
            <a:r>
              <a:rPr lang="sv-SE" dirty="0"/>
              <a:t> 180 </a:t>
            </a:r>
            <a:r>
              <a:rPr lang="sv-SE" dirty="0" err="1"/>
              <a:t>people</a:t>
            </a:r>
            <a:r>
              <a:rPr lang="sv-SE" dirty="0"/>
              <a:t> in a </a:t>
            </a:r>
            <a:r>
              <a:rPr lang="sv-SE" dirty="0" err="1"/>
              <a:t>room</a:t>
            </a:r>
            <a:r>
              <a:rPr lang="sv-SE" dirty="0"/>
              <a:t> to try to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rekommendations </a:t>
            </a:r>
            <a:r>
              <a:rPr lang="sv-SE" dirty="0" err="1"/>
              <a:t>against</a:t>
            </a:r>
            <a:r>
              <a:rPr lang="sv-SE" dirty="0"/>
              <a:t> a deadline is hard as it is. </a:t>
            </a:r>
            <a:r>
              <a:rPr lang="sv-SE" dirty="0" err="1"/>
              <a:t>Therefore</a:t>
            </a:r>
            <a:r>
              <a:rPr lang="sv-SE" dirty="0"/>
              <a:t>, the </a:t>
            </a:r>
            <a:r>
              <a:rPr lang="sv-SE" dirty="0" err="1"/>
              <a:t>participants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distributed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6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manageble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 to </a:t>
            </a:r>
            <a:r>
              <a:rPr lang="sv-SE" dirty="0" err="1"/>
              <a:t>discuss</a:t>
            </a:r>
            <a:r>
              <a:rPr lang="sv-SE" dirty="0"/>
              <a:t> different </a:t>
            </a:r>
            <a:r>
              <a:rPr lang="sv-SE" dirty="0" err="1"/>
              <a:t>topics</a:t>
            </a:r>
            <a:r>
              <a:rPr lang="sv-SE" dirty="0"/>
              <a:t>. </a:t>
            </a:r>
            <a:r>
              <a:rPr lang="sv-SE" dirty="0" err="1"/>
              <a:t>Eah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led by 2-3 </a:t>
            </a:r>
            <a:r>
              <a:rPr lang="sv-SE" dirty="0" err="1"/>
              <a:t>chairs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gifted</a:t>
            </a:r>
            <a:r>
              <a:rPr lang="sv-SE" dirty="0"/>
              <a:t> bags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swedish</a:t>
            </a:r>
            <a:r>
              <a:rPr lang="sv-SE" dirty="0"/>
              <a:t> </a:t>
            </a:r>
            <a:r>
              <a:rPr lang="sv-SE" dirty="0" err="1"/>
              <a:t>candy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the workshop </a:t>
            </a:r>
            <a:r>
              <a:rPr lang="sv-SE" dirty="0" err="1"/>
              <a:t>which</a:t>
            </a:r>
            <a:r>
              <a:rPr lang="sv-SE" dirty="0"/>
              <a:t> by the looks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greatly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. 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49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The </a:t>
            </a:r>
            <a:r>
              <a:rPr lang="sv-SE" dirty="0" err="1"/>
              <a:t>first</a:t>
            </a:r>
            <a:r>
              <a:rPr lang="sv-SE" dirty="0"/>
              <a:t> WG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named</a:t>
            </a:r>
            <a:r>
              <a:rPr lang="sv-SE" dirty="0"/>
              <a:t>…and </a:t>
            </a:r>
            <a:r>
              <a:rPr lang="sv-SE" dirty="0" err="1"/>
              <a:t>discussions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/</a:t>
            </a:r>
            <a:r>
              <a:rPr lang="sv-SE" dirty="0" err="1"/>
              <a:t>participants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discussing</a:t>
            </a:r>
            <a:r>
              <a:rPr lang="sv-SE" dirty="0"/>
              <a:t>…</a:t>
            </a:r>
          </a:p>
          <a:p>
            <a:pPr marL="0" indent="0">
              <a:buNone/>
            </a:pPr>
            <a:endParaRPr lang="sv-SE" dirty="0"/>
          </a:p>
          <a:p>
            <a:pPr marL="228600" indent="-228600">
              <a:buAutoNum type="arabicPeriod"/>
            </a:pPr>
            <a:r>
              <a:rPr lang="sv-SE" dirty="0" err="1"/>
              <a:t>Hotspot</a:t>
            </a:r>
            <a:r>
              <a:rPr lang="sv-SE" dirty="0"/>
              <a:t> areas, </a:t>
            </a:r>
            <a:r>
              <a:rPr lang="sv-SE" dirty="0" err="1"/>
              <a:t>Low-cost</a:t>
            </a:r>
            <a:r>
              <a:rPr lang="sv-SE" dirty="0"/>
              <a:t> air </a:t>
            </a:r>
            <a:r>
              <a:rPr lang="sv-SE" dirty="0" err="1"/>
              <a:t>quality</a:t>
            </a:r>
            <a:r>
              <a:rPr lang="sv-SE" dirty="0"/>
              <a:t> sensors in areas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limited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resourses</a:t>
            </a:r>
            <a:r>
              <a:rPr lang="sv-SE" dirty="0"/>
              <a:t>, </a:t>
            </a:r>
            <a:r>
              <a:rPr lang="sv-SE" dirty="0" err="1"/>
              <a:t>mobility</a:t>
            </a:r>
            <a:r>
              <a:rPr lang="sv-SE" dirty="0"/>
              <a:t> </a:t>
            </a:r>
            <a:r>
              <a:rPr lang="sv-SE" dirty="0" err="1"/>
              <a:t>challanges</a:t>
            </a:r>
            <a:r>
              <a:rPr lang="sv-SE" dirty="0"/>
              <a:t>, </a:t>
            </a:r>
            <a:r>
              <a:rPr lang="sv-SE" dirty="0" err="1"/>
              <a:t>climate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action as motivator for </a:t>
            </a:r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efforts</a:t>
            </a:r>
            <a:r>
              <a:rPr lang="sv-SE" dirty="0"/>
              <a:t> on air pollution.</a:t>
            </a:r>
          </a:p>
          <a:p>
            <a:pPr marL="228600" indent="-228600">
              <a:buAutoNum type="arabicPeriod"/>
            </a:pP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estimate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impacts</a:t>
            </a:r>
            <a:r>
              <a:rPr lang="sv-SE" dirty="0"/>
              <a:t>, </a:t>
            </a:r>
            <a:r>
              <a:rPr lang="sv-SE" dirty="0" err="1"/>
              <a:t>improve</a:t>
            </a:r>
            <a:r>
              <a:rPr lang="sv-SE" dirty="0"/>
              <a:t> </a:t>
            </a:r>
            <a:r>
              <a:rPr lang="sv-SE" dirty="0" err="1"/>
              <a:t>communication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, </a:t>
            </a:r>
            <a:r>
              <a:rPr lang="sv-SE" dirty="0" err="1"/>
              <a:t>measures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 to </a:t>
            </a:r>
            <a:r>
              <a:rPr lang="sv-SE" dirty="0" err="1"/>
              <a:t>reduce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air pollution</a:t>
            </a:r>
          </a:p>
          <a:p>
            <a:pPr marL="228600" indent="-228600">
              <a:buAutoNum type="arabicPeriod"/>
            </a:pPr>
            <a:r>
              <a:rPr lang="sv-SE" dirty="0" err="1"/>
              <a:t>Improve</a:t>
            </a:r>
            <a:r>
              <a:rPr lang="sv-SE" dirty="0"/>
              <a:t> implementation </a:t>
            </a:r>
            <a:r>
              <a:rPr lang="sv-SE" dirty="0" err="1"/>
              <a:t>of</a:t>
            </a:r>
            <a:r>
              <a:rPr lang="sv-SE" dirty="0"/>
              <a:t> the Gothenburg </a:t>
            </a:r>
            <a:r>
              <a:rPr lang="sv-SE" dirty="0" err="1"/>
              <a:t>Protocol</a:t>
            </a:r>
            <a:r>
              <a:rPr lang="sv-SE" dirty="0"/>
              <a:t>, policy </a:t>
            </a:r>
            <a:r>
              <a:rPr lang="sv-SE" dirty="0" err="1"/>
              <a:t>cooperation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related</a:t>
            </a:r>
            <a:r>
              <a:rPr lang="sv-SE" dirty="0"/>
              <a:t> policy areas, </a:t>
            </a:r>
            <a:r>
              <a:rPr lang="sv-SE" dirty="0" err="1"/>
              <a:t>how</a:t>
            </a:r>
            <a:r>
              <a:rPr lang="sv-SE" dirty="0"/>
              <a:t> to adress </a:t>
            </a:r>
            <a:r>
              <a:rPr lang="sv-SE" dirty="0" err="1"/>
              <a:t>imported</a:t>
            </a:r>
            <a:r>
              <a:rPr lang="sv-SE" dirty="0"/>
              <a:t> pollution from </a:t>
            </a:r>
            <a:r>
              <a:rPr lang="sv-SE" dirty="0" err="1"/>
              <a:t>outside</a:t>
            </a:r>
            <a:r>
              <a:rPr lang="sv-SE" dirty="0"/>
              <a:t> UNECE,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ratification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protocols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/>
              <a:t>Nitrogen budget </a:t>
            </a:r>
            <a:r>
              <a:rPr lang="sv-SE" dirty="0" err="1"/>
              <a:t>technologies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might</a:t>
            </a:r>
            <a:r>
              <a:rPr lang="sv-SE" dirty="0"/>
              <a:t> </a:t>
            </a:r>
            <a:r>
              <a:rPr lang="sv-SE" dirty="0" err="1"/>
              <a:t>increase</a:t>
            </a:r>
            <a:r>
              <a:rPr lang="sv-SE" dirty="0"/>
              <a:t> </a:t>
            </a:r>
            <a:r>
              <a:rPr lang="sv-SE" dirty="0" err="1"/>
              <a:t>ammonia</a:t>
            </a:r>
            <a:r>
              <a:rPr lang="sv-SE" dirty="0"/>
              <a:t> pollution</a:t>
            </a:r>
          </a:p>
          <a:p>
            <a:pPr marL="228600" indent="-228600">
              <a:buAutoNum type="arabicPeriod"/>
            </a:pPr>
            <a:r>
              <a:rPr lang="sv-SE" dirty="0"/>
              <a:t>Arctic </a:t>
            </a:r>
            <a:r>
              <a:rPr lang="sv-SE" dirty="0" err="1"/>
              <a:t>warming</a:t>
            </a:r>
            <a:r>
              <a:rPr lang="sv-SE" dirty="0"/>
              <a:t>, </a:t>
            </a:r>
            <a:r>
              <a:rPr lang="sv-SE" dirty="0" err="1"/>
              <a:t>methane</a:t>
            </a:r>
            <a:r>
              <a:rPr lang="sv-SE" dirty="0"/>
              <a:t> policy </a:t>
            </a:r>
            <a:r>
              <a:rPr lang="sv-SE" dirty="0" err="1"/>
              <a:t>initiatives</a:t>
            </a:r>
            <a:r>
              <a:rPr lang="sv-SE" dirty="0"/>
              <a:t>, </a:t>
            </a:r>
            <a:r>
              <a:rPr lang="sv-SE" dirty="0" err="1"/>
              <a:t>agricultural</a:t>
            </a:r>
            <a:r>
              <a:rPr lang="sv-SE" dirty="0"/>
              <a:t> </a:t>
            </a:r>
            <a:r>
              <a:rPr lang="sv-SE" dirty="0" err="1"/>
              <a:t>sector</a:t>
            </a:r>
            <a:r>
              <a:rPr lang="sv-SE" dirty="0"/>
              <a:t>, policy </a:t>
            </a:r>
            <a:r>
              <a:rPr lang="sv-SE" dirty="0" err="1"/>
              <a:t>cooperation</a:t>
            </a:r>
            <a:endParaRPr lang="sv-SE" dirty="0"/>
          </a:p>
          <a:p>
            <a:pPr marL="228600" indent="-228600">
              <a:buAutoNum type="arabicPeriod"/>
            </a:pPr>
            <a:r>
              <a:rPr lang="sv-SE" dirty="0" err="1"/>
              <a:t>Barriers</a:t>
            </a:r>
            <a:r>
              <a:rPr lang="sv-SE" dirty="0"/>
              <a:t> and </a:t>
            </a:r>
            <a:r>
              <a:rPr lang="sv-SE" dirty="0" err="1"/>
              <a:t>opportunities</a:t>
            </a:r>
            <a:r>
              <a:rPr lang="sv-SE" dirty="0"/>
              <a:t> for </a:t>
            </a:r>
            <a:r>
              <a:rPr lang="sv-SE" dirty="0" err="1"/>
              <a:t>reducing</a:t>
            </a:r>
            <a:r>
              <a:rPr lang="sv-SE" dirty="0"/>
              <a:t> air pollution, </a:t>
            </a:r>
            <a:r>
              <a:rPr lang="sv-SE" dirty="0" err="1"/>
              <a:t>cooperation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neighbouring</a:t>
            </a:r>
            <a:r>
              <a:rPr lang="sv-SE" dirty="0"/>
              <a:t> </a:t>
            </a:r>
            <a:r>
              <a:rPr lang="sv-SE" dirty="0" err="1"/>
              <a:t>countries</a:t>
            </a:r>
            <a:r>
              <a:rPr lang="sv-SE" dirty="0"/>
              <a:t> 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23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One overarching recommendation.</a:t>
            </a:r>
            <a:endParaRPr lang="sv-SE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Four cross-cutting recommendations: Four themes amongst the recommendations from the parallel discussions can be presented under common headings. </a:t>
            </a:r>
            <a:endParaRPr lang="sv-SE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Eleven topic-specific recommendations. Some of the topic-specific recommendations have been moved to become part of the cross-cutting recommendations.</a:t>
            </a:r>
            <a:endParaRPr lang="sv-SE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Except for the overarching recommendation, the recommendations are not ordered with respect to importance. </a:t>
            </a:r>
            <a:endParaRPr lang="sv-SE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38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 global environmental agreement for air pollution does not currently exist , however common targets provides good motivation for ambitious cooperation within regions and between regions.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Kan </a:t>
            </a:r>
            <a:r>
              <a:rPr lang="en-GB" sz="1200" dirty="0" err="1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behöva</a:t>
            </a:r>
            <a:r>
              <a:rPr lang="en-GB" sz="12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bearbetas</a:t>
            </a:r>
            <a:endParaRPr lang="en-GB" sz="1200" dirty="0">
              <a:effectLst/>
              <a:latin typeface="Cambria" panose="02040503050406030204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71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Proposed measures were to…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Methane stands out as a unique problem that requires more attention from the air pollution science and policy communities as it strongly affects the UN/ECEs possibility to reach regional targets for ground-level ozone concentrations</a:t>
            </a:r>
          </a:p>
          <a:p>
            <a:pPr marL="228600" indent="-228600">
              <a:buAutoNum type="arabicPeriod"/>
            </a:pPr>
            <a:r>
              <a:rPr lang="en-GB" sz="180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Not decreased as fast as other pollutants, and we can see a changing atmospheric behaviour of ammonia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735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3. </a:t>
            </a:r>
            <a:r>
              <a:rPr lang="en-GB" sz="180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effectLst/>
                <a:latin typeface="Cambria" panose="020405030504060302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he Air Convention needs to establish / intensify linkages and synergies with the very same international environmental agreements. The EU Zero Pollution Action can serve as a model for making policy linkages.</a:t>
            </a:r>
          </a:p>
          <a:p>
            <a:r>
              <a:rPr lang="sv-SE" dirty="0"/>
              <a:t>4.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can we facilitate for 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ir pollution scientists and policy makers to better reach other policymakers and civil society for enhancing focus on air quality, livable cities, nature engagement, international cooperation, links to climate agenda etc.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565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avoid</a:t>
            </a:r>
            <a:r>
              <a:rPr lang="sv-SE" dirty="0"/>
              <a:t> </a:t>
            </a:r>
            <a:r>
              <a:rPr lang="sv-SE" dirty="0" err="1"/>
              <a:t>me</a:t>
            </a:r>
            <a:r>
              <a:rPr lang="sv-SE" dirty="0"/>
              <a:t> from </a:t>
            </a:r>
            <a:r>
              <a:rPr lang="sv-SE" dirty="0" err="1"/>
              <a:t>rabble</a:t>
            </a:r>
            <a:r>
              <a:rPr lang="sv-SE" dirty="0"/>
              <a:t> on an on, </a:t>
            </a:r>
            <a:r>
              <a:rPr lang="sv-SE" dirty="0" err="1"/>
              <a:t>here</a:t>
            </a:r>
            <a:r>
              <a:rPr lang="sv-SE" dirty="0"/>
              <a:t> is a </a:t>
            </a:r>
            <a:r>
              <a:rPr lang="sv-SE" dirty="0" err="1"/>
              <a:t>quick</a:t>
            </a:r>
            <a:r>
              <a:rPr lang="sv-SE" dirty="0"/>
              <a:t> </a:t>
            </a:r>
            <a:r>
              <a:rPr lang="sv-SE" dirty="0" err="1"/>
              <a:t>quiz</a:t>
            </a:r>
            <a:r>
              <a:rPr lang="sv-SE" dirty="0"/>
              <a:t> to test </a:t>
            </a:r>
            <a:r>
              <a:rPr lang="sv-SE" dirty="0" err="1"/>
              <a:t>your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F70FB-CF01-4CCA-B6F1-949239CD2A0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10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77A16E-43B2-4637-AEEE-972311ADD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685C80-21B1-4032-B8E6-7DAD1EBED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4944AF-AAD9-4FF2-B2DA-B983DC31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86BA05-A92D-4BC0-B48C-E0939D0A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B6EE52-CAF1-4741-BECB-A3EAF064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81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ECAFF-71FE-4BB6-BBD8-2E77B86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1B2542C-F1E2-4160-8CCE-C4928414E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712747-DEEE-4B8B-BB3A-8AE2C816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5B2695-420B-4A78-AE62-638C2902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ABFCD0-3E84-412C-82F4-AAA1AA66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114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885D8B-90A2-432C-B822-B1433C25D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F1550D-4C0C-41EC-BE2B-58841E54B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DEDFAD-2709-47F3-8951-24C9E862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D9B82D-16CA-4078-8C5A-02CDAF6C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101F13-252A-4F5C-A2E3-880DD1D3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56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E49BA0-6F76-439B-B20D-E82CBF4F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2E8577-8E73-4374-B592-013AF4A5E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07ACE4-89E9-4058-846A-B5CACCD7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499044-8195-4D0E-9B20-0C86DE83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6DEDC2-D0FB-4AE5-A369-26694961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69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F3550-23A8-48C5-9871-24DE510C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21A4EC-FE88-457C-AE21-8C5B74719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ABDAA6-B9F4-4C3D-B2AF-B24F2833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C4237D-F352-4C6F-BBB0-3FA54F65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93F34-0549-4424-8589-AF5B5981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7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EF76D-F70B-4DEF-9EF3-768572F1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8ED98C-0B02-442E-83CC-F35E49702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554385-9579-4D49-BD12-C8D6168D2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732A0B-7A63-4D31-9D9F-3560EB37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049EED-AE7F-4DC5-A2B2-17A0C034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201FB9-A9E5-4514-9E2E-A16B7C50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4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9084-68DD-44D1-95B0-ABB4B280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7D211F-B183-458F-ADA9-0BF73D9EC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A023A86-BF34-4829-9AE7-3D2DD452F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9CA9224-02CA-466F-AD1D-5BD499878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26FE9D1-51F8-4BD8-9842-AC6314957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B9AD774-35FB-4038-A709-6C3FF2B6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DDEBD41-2406-4CE7-AC2F-65A824C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C37463-4A4B-499D-B10A-8A5158CF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21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C6623B-13AC-4BBE-8BF9-0F749E2E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058618C-36CB-4E5A-B7F6-BDFB5972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A3349A-570F-4E29-8439-4551077C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F79661-668E-497C-96B9-272FC7DC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07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F0C3A48-4E4F-43D6-970B-02F16AD3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43A3923-4325-4AA1-B2E5-F5A08EBE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2A9304-F225-4CA6-9EE5-70E0E07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58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050B8F-6EDF-482F-8FEA-3837EF6B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F3D438-17E2-4AF4-A22D-BA72C7F7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110C5A-B723-429E-B459-F6B4D0979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AE86FE-4F2D-44E6-9554-2F623B6A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0F7AE49-6587-467E-BF24-4E6D7CA3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274426-05C8-471F-896D-47875AE3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56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72A07D-C68A-4C8C-BFA4-328116DC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149C14E-CCFD-4907-9BE0-DC81EA83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74302D-DB3A-489B-BD11-6D36F94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F44457-1D16-45B4-93B2-CCD115BB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B1AB9B-C8E0-42AC-9961-8214283B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297233-7416-40D1-9B6A-6D2FF8DC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9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9E759A9-BCBF-494E-A7F3-AAB21FC0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E5E64E-BADD-4A0A-B7F1-7108A4CE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AAC7D-5704-4182-85E6-77F00CFBC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6AE9-A91E-4D21-A6CD-3C088FBB4335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700DB3-EF04-4929-A0FE-F092E8EBC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5D3A5D-9170-4876-BEB2-930CA9704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5B5C-976D-441D-93CF-225A374BF9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87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file:///C:\Users\Public\Pictures\IVL\IVL%20Omr&#229;den\Luft\Luft_adobe.jpg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ivl.se/projektwebbar/saltsjobaden-air-science-and-policy-workshop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7.png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microsoft.com/office/2007/relationships/diagramDrawing" Target="../diagrams/drawing5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41F026-F627-C7C5-44FB-347FA843382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25"/>
            <a:ext cx="126765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A68F4-2143-BF38-BA4E-9A31FEA5A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600" y="3145609"/>
            <a:ext cx="8416020" cy="1164867"/>
          </a:xfrm>
        </p:spPr>
        <p:txBody>
          <a:bodyPr>
            <a:normAutofit fontScale="90000"/>
          </a:bodyPr>
          <a:lstStyle/>
          <a:p>
            <a:pPr algn="l"/>
            <a:r>
              <a:rPr lang="sv-SE" sz="4400" b="1" dirty="0">
                <a:latin typeface="Century Gothic" panose="020B0502020202020204" pitchFamily="34" charset="0"/>
              </a:rPr>
              <a:t>Air Pollution Management </a:t>
            </a:r>
            <a:br>
              <a:rPr lang="sv-SE" sz="4400" b="1" dirty="0">
                <a:latin typeface="Century Gothic" panose="020B0502020202020204" pitchFamily="34" charset="0"/>
              </a:rPr>
            </a:br>
            <a:r>
              <a:rPr lang="sv-SE" sz="4400" b="1" dirty="0">
                <a:latin typeface="Century Gothic" panose="020B0502020202020204" pitchFamily="34" charset="0"/>
              </a:rPr>
              <a:t>in a World under </a:t>
            </a:r>
            <a:r>
              <a:rPr lang="sv-SE" sz="4400" b="1" dirty="0" err="1">
                <a:latin typeface="Century Gothic" panose="020B0502020202020204" pitchFamily="34" charset="0"/>
              </a:rPr>
              <a:t>Pressure</a:t>
            </a:r>
            <a:endParaRPr lang="sv-SE" sz="44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A97CA-007F-5B5B-3EE3-D25BCD522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369" y="651972"/>
            <a:ext cx="1609524" cy="676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07FA3-BD52-515B-B956-2749D186D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3648" y="5024829"/>
            <a:ext cx="2141783" cy="662933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D215694-C827-A704-0BED-84C9D5A48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34" y="2829137"/>
            <a:ext cx="1396353" cy="1031004"/>
          </a:xfrm>
          <a:prstGeom prst="rect">
            <a:avLst/>
          </a:prstGeom>
        </p:spPr>
      </p:pic>
      <p:pic>
        <p:nvPicPr>
          <p:cNvPr id="19" name="Picture 1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F76821A-5E2A-A68E-04AF-883E3A27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87" y="4149689"/>
            <a:ext cx="2056544" cy="585592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0C1775CB-4417-186B-382A-7E53115A1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69" y="1676848"/>
            <a:ext cx="1651000" cy="853016"/>
          </a:xfrm>
          <a:prstGeom prst="rect">
            <a:avLst/>
          </a:prstGeom>
        </p:spPr>
      </p:pic>
      <p:pic>
        <p:nvPicPr>
          <p:cNvPr id="3" name="Picture 23">
            <a:extLst>
              <a:ext uri="{FF2B5EF4-FFF2-40B4-BE49-F238E27FC236}">
                <a16:creationId xmlns:a16="http://schemas.microsoft.com/office/drawing/2014/main" id="{1BF8D7AF-5D69-3DC0-3064-6A3539BA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9" y="1328162"/>
            <a:ext cx="8697261" cy="1558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33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CB6F-5148-9295-71E9-36809BA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5"/>
            <a:ext cx="7268852" cy="1325563"/>
          </a:xfrm>
        </p:spPr>
        <p:txBody>
          <a:bodyPr/>
          <a:lstStyle/>
          <a:p>
            <a:r>
              <a:rPr lang="sv-SE" b="1" dirty="0" err="1"/>
              <a:t>Topic-specific</a:t>
            </a:r>
            <a:r>
              <a:rPr lang="sv-SE" b="1" dirty="0"/>
              <a:t> </a:t>
            </a:r>
            <a:r>
              <a:rPr lang="sv-SE" b="1" dirty="0" err="1"/>
              <a:t>recommendations</a:t>
            </a:r>
            <a:endParaRPr lang="sv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7AE0-0C07-6CE2-0F70-C1634E40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568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Create air quality roadmaps for low-income countries.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(FICAP, TF-Health, EB, National air pollution decision-makers)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Develop guidance documents on how to access finance resources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and overcome implementation barriers for clean residential heating solutions.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(Development partners, i.e., IGOs and IFIs, FICAP, TFTEI)</a:t>
            </a:r>
            <a:br>
              <a:rPr lang="en-GB" sz="2000" dirty="0">
                <a:solidFill>
                  <a:schemeClr val="bg1">
                    <a:lumMod val="50000"/>
                  </a:schemeClr>
                </a:solidFill>
              </a:rPr>
            </a:b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Improve scientific rigor in the application and advancement of methods for environmental health studies and burden of disease estimations</a:t>
            </a:r>
            <a:br>
              <a:rPr lang="en-US" sz="2400" dirty="0">
                <a:highlight>
                  <a:srgbClr val="00FFFF"/>
                </a:highlight>
              </a:rPr>
            </a:b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(ISEE, ERS, WHO)</a:t>
            </a:r>
            <a:br>
              <a:rPr lang="en-GB" sz="2000" dirty="0">
                <a:solidFill>
                  <a:schemeClr val="bg1">
                    <a:lumMod val="50000"/>
                  </a:schemeClr>
                </a:solidFill>
              </a:rPr>
            </a:b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786D2AE8-1DC7-4C52-A6CC-4F5846B6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6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CB6F-5148-9295-71E9-36809BA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5"/>
            <a:ext cx="7325511" cy="1325563"/>
          </a:xfrm>
        </p:spPr>
        <p:txBody>
          <a:bodyPr/>
          <a:lstStyle/>
          <a:p>
            <a:r>
              <a:rPr lang="sv-SE" b="1" dirty="0" err="1"/>
              <a:t>Topic-specific</a:t>
            </a:r>
            <a:r>
              <a:rPr lang="sv-SE" b="1" dirty="0"/>
              <a:t> </a:t>
            </a:r>
            <a:r>
              <a:rPr lang="sv-SE" b="1" dirty="0" err="1"/>
              <a:t>recommendations</a:t>
            </a:r>
            <a:endParaRPr lang="sv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7AE0-0C07-6CE2-0F70-C1634E40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568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GB" sz="2400" dirty="0"/>
              <a:t>Increase efforts to use the Gothenburg Protocol as an instrument for cleaner air.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(Parties, non-Parties to the Air Convention)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 dirty="0"/>
              <a:t>Continue clarification efforts with respect to abatement and implementation barriers, develop a staged commitment approach.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(EB, Parties, non-Parties) 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 dirty="0"/>
              <a:t>Integrate changes in production and consumption of agricultural products, and in bioenergy use into future scenarios and for negotiation support to the Air Convention.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(MSC-West,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TFMM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CIAM, TFRN, Parties)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7DF51F82-F491-410E-86BB-6BD6AB9B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9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CB6F-5148-9295-71E9-36809BA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5"/>
            <a:ext cx="7325511" cy="1325563"/>
          </a:xfrm>
        </p:spPr>
        <p:txBody>
          <a:bodyPr/>
          <a:lstStyle/>
          <a:p>
            <a:r>
              <a:rPr lang="sv-SE" b="1" dirty="0" err="1"/>
              <a:t>Topic-specific</a:t>
            </a:r>
            <a:r>
              <a:rPr lang="sv-SE" b="1" dirty="0"/>
              <a:t> </a:t>
            </a:r>
            <a:r>
              <a:rPr lang="sv-SE" b="1" dirty="0" err="1"/>
              <a:t>recommendations</a:t>
            </a:r>
            <a:endParaRPr lang="sv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7AE0-0C07-6CE2-0F70-C1634E40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568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GB" sz="2400" dirty="0"/>
              <a:t>Strengthen key indicators of damage to terrestrial biodiversity across the UNECE region to set critical loads and levels for nitrogen deposition and ammonia concentrations.</a:t>
            </a:r>
            <a:br>
              <a:rPr lang="en-GB" sz="2400" dirty="0"/>
            </a:b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(EB, and parties)</a:t>
            </a:r>
          </a:p>
          <a:p>
            <a:pPr marL="457200" indent="-457200">
              <a:buFont typeface="+mj-lt"/>
              <a:buAutoNum type="arabicPeriod" startAt="7"/>
            </a:pPr>
            <a:endParaRPr lang="en-GB" sz="2000" dirty="0"/>
          </a:p>
          <a:p>
            <a:pPr marL="457200" indent="-457200">
              <a:buFont typeface="+mj-lt"/>
              <a:buAutoNum type="arabicPeriod" startAt="7"/>
            </a:pPr>
            <a:r>
              <a:rPr lang="en-GB" sz="2400" dirty="0"/>
              <a:t>Prioritize the protection and maintenance of nature types and areas still in good condition over restoration of already damaged areas.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(EB, WGE)</a:t>
            </a:r>
          </a:p>
          <a:p>
            <a:pPr marL="457200" lvl="1" indent="0">
              <a:buNone/>
            </a:pPr>
            <a:endParaRPr lang="en-GB" sz="24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Increase the number of indicators used to show the impacts of air pollution on vegetation (crops and ecosystems).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(EB, WGE) 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F2E01DAA-157D-443D-9114-4447196E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7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CB6F-5148-9295-71E9-36809BA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5"/>
            <a:ext cx="7325511" cy="1325563"/>
          </a:xfrm>
        </p:spPr>
        <p:txBody>
          <a:bodyPr/>
          <a:lstStyle/>
          <a:p>
            <a:r>
              <a:rPr lang="sv-SE" b="1" dirty="0" err="1"/>
              <a:t>Topic-specific</a:t>
            </a:r>
            <a:r>
              <a:rPr lang="sv-SE" b="1" dirty="0"/>
              <a:t> </a:t>
            </a:r>
            <a:r>
              <a:rPr lang="sv-SE" b="1" dirty="0" err="1"/>
              <a:t>recommendations</a:t>
            </a:r>
            <a:endParaRPr lang="sv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7AE0-0C07-6CE2-0F70-C1634E40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568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GB" sz="2400" dirty="0"/>
              <a:t>Streamline online resources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(FICAP, UNEP) </a:t>
            </a:r>
          </a:p>
          <a:p>
            <a:pPr marL="914400" lvl="1" indent="-457200">
              <a:buFont typeface="+mj-lt"/>
              <a:buAutoNum type="arabicPeriod" startAt="10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GB" sz="2400" dirty="0"/>
              <a:t>Develop frameworks for international cooperation within and between regional cooperation networks.</a:t>
            </a:r>
            <a:br>
              <a:rPr lang="en-GB" sz="2400" dirty="0"/>
            </a:b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(UNECE, UNEP/CCAC, FICAP, other international organizations.)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9CC79B87-FDFA-419C-A5DE-20883DE0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8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D30F-5566-C676-DFF9-9B3F8CE1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/>
              <a:t>Thanks</a:t>
            </a:r>
            <a:r>
              <a:rPr lang="sv-SE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88A18-9F4F-0AEC-ED40-E20AE7BC9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8825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to all </a:t>
            </a:r>
            <a:r>
              <a:rPr lang="sv-SE" sz="2400" dirty="0" err="1"/>
              <a:t>those</a:t>
            </a:r>
            <a:r>
              <a:rPr lang="sv-SE" sz="2400" dirty="0"/>
              <a:t> </a:t>
            </a:r>
            <a:r>
              <a:rPr lang="sv-SE" sz="2400" dirty="0" err="1"/>
              <a:t>engaged</a:t>
            </a:r>
            <a:r>
              <a:rPr lang="sv-SE" sz="2400" dirty="0"/>
              <a:t> in the meeting: </a:t>
            </a:r>
            <a:r>
              <a:rPr lang="sv-SE" sz="2400" dirty="0" err="1"/>
              <a:t>giving</a:t>
            </a:r>
            <a:r>
              <a:rPr lang="sv-SE" sz="2400" dirty="0"/>
              <a:t> presentations, leading </a:t>
            </a:r>
            <a:r>
              <a:rPr lang="sv-SE" sz="2400" dirty="0" err="1"/>
              <a:t>working</a:t>
            </a:r>
            <a:r>
              <a:rPr lang="sv-SE" sz="2400" dirty="0"/>
              <a:t> </a:t>
            </a:r>
            <a:r>
              <a:rPr lang="sv-SE" sz="2400" dirty="0" err="1"/>
              <a:t>groups</a:t>
            </a:r>
            <a:r>
              <a:rPr lang="sv-SE" sz="2400" dirty="0"/>
              <a:t>, </a:t>
            </a:r>
            <a:r>
              <a:rPr lang="sv-SE" sz="2400" dirty="0" err="1"/>
              <a:t>advisory</a:t>
            </a:r>
            <a:r>
              <a:rPr lang="sv-SE" sz="2400" dirty="0"/>
              <a:t> board and </a:t>
            </a:r>
            <a:r>
              <a:rPr lang="sv-SE" sz="2400" dirty="0" err="1"/>
              <a:t>particpating</a:t>
            </a:r>
            <a:r>
              <a:rPr lang="sv-SE" sz="2400" dirty="0"/>
              <a:t> in </a:t>
            </a:r>
            <a:r>
              <a:rPr lang="sv-SE" sz="2400" dirty="0" err="1"/>
              <a:t>discussions</a:t>
            </a:r>
            <a:endParaRPr lang="sv-SE" sz="2400" dirty="0"/>
          </a:p>
          <a:p>
            <a:r>
              <a:rPr lang="sv-SE" sz="2400" dirty="0"/>
              <a:t>to all organisations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have</a:t>
            </a:r>
            <a:r>
              <a:rPr lang="sv-SE" sz="2400" dirty="0"/>
              <a:t> </a:t>
            </a:r>
            <a:r>
              <a:rPr lang="sv-SE" sz="2400" dirty="0" err="1"/>
              <a:t>contributed</a:t>
            </a:r>
            <a:r>
              <a:rPr lang="sv-SE" sz="2400" dirty="0"/>
              <a:t> to </a:t>
            </a:r>
            <a:r>
              <a:rPr lang="sv-SE" sz="2400" dirty="0" err="1"/>
              <a:t>organising</a:t>
            </a:r>
            <a:r>
              <a:rPr lang="sv-SE" sz="2400" dirty="0"/>
              <a:t> the meeting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The </a:t>
            </a:r>
            <a:r>
              <a:rPr lang="sv-SE" sz="2400" dirty="0" err="1"/>
              <a:t>report</a:t>
            </a:r>
            <a:r>
              <a:rPr lang="sv-SE" sz="2400" dirty="0"/>
              <a:t> </a:t>
            </a:r>
            <a:r>
              <a:rPr lang="sv-SE" sz="2400" dirty="0" err="1"/>
              <a:t>will</a:t>
            </a:r>
            <a:r>
              <a:rPr lang="sv-SE" sz="2400" dirty="0"/>
              <a:t> </a:t>
            </a:r>
            <a:r>
              <a:rPr lang="sv-SE" sz="2400" dirty="0" err="1"/>
              <a:t>soon</a:t>
            </a:r>
            <a:r>
              <a:rPr lang="sv-SE" sz="2400" dirty="0"/>
              <a:t> be </a:t>
            </a:r>
            <a:r>
              <a:rPr lang="sv-SE" sz="2400" dirty="0" err="1"/>
              <a:t>available</a:t>
            </a:r>
            <a:r>
              <a:rPr lang="sv-SE" sz="2400" dirty="0"/>
              <a:t> on the </a:t>
            </a:r>
            <a:r>
              <a:rPr lang="sv-SE" sz="2400" dirty="0">
                <a:hlinkClick r:id="rId2"/>
              </a:rPr>
              <a:t>Saltsjöbaden </a:t>
            </a:r>
            <a:r>
              <a:rPr lang="sv-SE" sz="2400" dirty="0" err="1">
                <a:hlinkClick r:id="rId2"/>
              </a:rPr>
              <a:t>webpage</a:t>
            </a:r>
            <a:endParaRPr lang="sv-SE" sz="2400" dirty="0"/>
          </a:p>
        </p:txBody>
      </p:sp>
      <p:pic>
        <p:nvPicPr>
          <p:cNvPr id="1028" name="Picture 4" descr="Loggor">
            <a:extLst>
              <a:ext uri="{FF2B5EF4-FFF2-40B4-BE49-F238E27FC236}">
                <a16:creationId xmlns:a16="http://schemas.microsoft.com/office/drawing/2014/main" id="{AE84D60B-5EEF-BF7E-432B-FCB3C00E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54450"/>
            <a:ext cx="9144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26D13209-A3CE-4C77-AE95-D713388A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03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7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“Saltsjöbaden”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712"/>
            <a:ext cx="8389690" cy="5359336"/>
          </a:xfrm>
        </p:spPr>
        <p:txBody>
          <a:bodyPr>
            <a:normAutofit/>
          </a:bodyPr>
          <a:lstStyle/>
          <a:p>
            <a:r>
              <a:rPr lang="en-US" sz="2000" dirty="0"/>
              <a:t>Saltsjöbaden I 	10-12 April 2000. Saltsjöbaden.</a:t>
            </a:r>
          </a:p>
          <a:p>
            <a:pPr lvl="1"/>
            <a:r>
              <a:rPr lang="en-US" sz="1600" dirty="0"/>
              <a:t>Outcome: Agenda for the EU CAFE process</a:t>
            </a:r>
          </a:p>
          <a:p>
            <a:r>
              <a:rPr lang="en-US" sz="2000" dirty="0"/>
              <a:t>Saltsjöbaden II 	25-27 October 2004. Gothenburg </a:t>
            </a:r>
          </a:p>
          <a:p>
            <a:pPr lvl="1"/>
            <a:r>
              <a:rPr lang="en-US" sz="1600" dirty="0"/>
              <a:t>Outcome: HTAP </a:t>
            </a:r>
          </a:p>
          <a:p>
            <a:r>
              <a:rPr lang="en-US" sz="2000" dirty="0"/>
              <a:t>Saltsjöbaden III 12-14 March 2007. Gothenburg</a:t>
            </a:r>
          </a:p>
          <a:p>
            <a:pPr lvl="1"/>
            <a:r>
              <a:rPr lang="en-US" sz="1600" dirty="0"/>
              <a:t>Outcome: TFRN </a:t>
            </a:r>
          </a:p>
          <a:p>
            <a:r>
              <a:rPr lang="en-US" sz="2000" dirty="0"/>
              <a:t>Saltsjöbaden IV 19-21 October 2009. Gothenburg</a:t>
            </a:r>
          </a:p>
          <a:p>
            <a:pPr lvl="1"/>
            <a:r>
              <a:rPr lang="en-US" sz="1600" dirty="0"/>
              <a:t>Outcome: SLCF highlighted at COP15 2009 in Copenhagen</a:t>
            </a:r>
            <a:r>
              <a:rPr lang="en-US" sz="2000" dirty="0"/>
              <a:t> </a:t>
            </a:r>
          </a:p>
          <a:p>
            <a:r>
              <a:rPr lang="en-US" sz="2000" dirty="0"/>
              <a:t>Saltsjöbaden V 24-26 June 2013. Gothenburg</a:t>
            </a:r>
          </a:p>
          <a:p>
            <a:pPr lvl="1"/>
            <a:r>
              <a:rPr lang="en-US" sz="1600" dirty="0"/>
              <a:t>Outcome: Increase activities to local and global scale. Communication</a:t>
            </a:r>
          </a:p>
          <a:p>
            <a:r>
              <a:rPr lang="en-US" sz="2000" dirty="0"/>
              <a:t>Saltsjöbaden VI 19-21 March 2018. Gothenburg.</a:t>
            </a:r>
          </a:p>
          <a:p>
            <a:pPr lvl="1"/>
            <a:r>
              <a:rPr lang="en-US" sz="1600" dirty="0"/>
              <a:t>Outcome: Proposal for global cooperation (FICAP)</a:t>
            </a:r>
          </a:p>
          <a:p>
            <a:r>
              <a:rPr lang="en-US" sz="2000" dirty="0"/>
              <a:t>Saltsjöbaden VII 13-15 March 2023. Gothenburg</a:t>
            </a:r>
          </a:p>
          <a:p>
            <a:pPr lvl="1"/>
            <a:r>
              <a:rPr lang="en-US" sz="1600" dirty="0"/>
              <a:t>Outcome: Proposed target for improvement in air quality. Agenda for global cooperation. 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10BB35-C980-4006-8794-5EBD2DBB0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604952"/>
              </p:ext>
            </p:extLst>
          </p:nvPr>
        </p:nvGraphicFramePr>
        <p:xfrm>
          <a:off x="7085843" y="1497712"/>
          <a:ext cx="4762353" cy="323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3">
            <a:extLst>
              <a:ext uri="{FF2B5EF4-FFF2-40B4-BE49-F238E27FC236}">
                <a16:creationId xmlns:a16="http://schemas.microsoft.com/office/drawing/2014/main" id="{6C715F42-8B52-4CCB-B9C5-7E1BF550B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40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94D7A3-A075-4136-9873-2F893AFA9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578685"/>
              </p:ext>
            </p:extLst>
          </p:nvPr>
        </p:nvGraphicFramePr>
        <p:xfrm>
          <a:off x="8353303" y="2089729"/>
          <a:ext cx="3270842" cy="249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E47AE4-A997-479D-9133-E9875828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55" y="1821364"/>
            <a:ext cx="6277562" cy="45118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000" dirty="0"/>
              <a:t>Gathered  </a:t>
            </a:r>
            <a:r>
              <a:rPr lang="sv-SE" sz="2000" dirty="0" err="1"/>
              <a:t>approx</a:t>
            </a:r>
            <a:r>
              <a:rPr lang="sv-SE" sz="2000" dirty="0"/>
              <a:t> 180 scientists, </a:t>
            </a:r>
            <a:r>
              <a:rPr lang="sv-SE" sz="2000" dirty="0" err="1"/>
              <a:t>policymakers</a:t>
            </a:r>
            <a:r>
              <a:rPr lang="sv-SE" sz="2000" dirty="0"/>
              <a:t>, NGOs and </a:t>
            </a:r>
            <a:r>
              <a:rPr lang="sv-SE" sz="2000" dirty="0" err="1"/>
              <a:t>other</a:t>
            </a:r>
            <a:r>
              <a:rPr lang="sv-SE" sz="2000" dirty="0"/>
              <a:t> </a:t>
            </a:r>
            <a:r>
              <a:rPr lang="sv-SE" sz="2000" dirty="0" err="1"/>
              <a:t>stakeholders</a:t>
            </a:r>
            <a:r>
              <a:rPr lang="sv-SE" sz="2000" dirty="0"/>
              <a:t>.</a:t>
            </a:r>
          </a:p>
          <a:p>
            <a:r>
              <a:rPr lang="sv-SE" sz="2000" dirty="0" err="1"/>
              <a:t>Discussions</a:t>
            </a:r>
            <a:r>
              <a:rPr lang="sv-SE" sz="2000" dirty="0"/>
              <a:t> of </a:t>
            </a:r>
            <a:r>
              <a:rPr lang="sv-SE" sz="2000" dirty="0" err="1"/>
              <a:t>future</a:t>
            </a:r>
            <a:r>
              <a:rPr lang="sv-SE" sz="2000" dirty="0"/>
              <a:t> </a:t>
            </a:r>
            <a:r>
              <a:rPr lang="sv-SE" sz="2000" dirty="0" err="1"/>
              <a:t>challenges</a:t>
            </a:r>
            <a:r>
              <a:rPr lang="sv-SE" sz="2000" dirty="0"/>
              <a:t> and options in international air pollution management under the Chatham house </a:t>
            </a:r>
            <a:r>
              <a:rPr lang="sv-SE" sz="2000" dirty="0" err="1"/>
              <a:t>rules</a:t>
            </a:r>
            <a:r>
              <a:rPr lang="sv-SE" sz="2000" dirty="0"/>
              <a:t>.</a:t>
            </a:r>
          </a:p>
          <a:p>
            <a:r>
              <a:rPr lang="sv-SE" sz="2000" dirty="0"/>
              <a:t>6 </a:t>
            </a:r>
            <a:r>
              <a:rPr lang="sv-SE" sz="2000" dirty="0" err="1"/>
              <a:t>working</a:t>
            </a:r>
            <a:r>
              <a:rPr lang="sv-SE" sz="2000" dirty="0"/>
              <a:t> </a:t>
            </a:r>
            <a:r>
              <a:rPr lang="sv-SE" sz="2000" dirty="0" err="1"/>
              <a:t>groups</a:t>
            </a:r>
            <a:r>
              <a:rPr lang="sv-SE" sz="2000" dirty="0"/>
              <a:t>, </a:t>
            </a:r>
            <a:r>
              <a:rPr lang="sv-SE" sz="2000" dirty="0" err="1"/>
              <a:t>each</a:t>
            </a:r>
            <a:r>
              <a:rPr lang="sv-SE" sz="2000" dirty="0"/>
              <a:t> led by 2-3 </a:t>
            </a:r>
            <a:r>
              <a:rPr lang="sv-SE" sz="2000" dirty="0" err="1"/>
              <a:t>chairs</a:t>
            </a:r>
            <a:r>
              <a:rPr lang="sv-SE" sz="2000" dirty="0"/>
              <a:t>.</a:t>
            </a:r>
          </a:p>
          <a:p>
            <a:r>
              <a:rPr lang="sv-SE" sz="2000" dirty="0" err="1"/>
              <a:t>Outcome</a:t>
            </a:r>
            <a:r>
              <a:rPr lang="sv-SE" sz="2000" dirty="0"/>
              <a:t>: a series of </a:t>
            </a:r>
            <a:r>
              <a:rPr lang="sv-SE" sz="2000" dirty="0" err="1"/>
              <a:t>recommendations</a:t>
            </a:r>
            <a:r>
              <a:rPr lang="sv-SE" sz="2000" dirty="0"/>
              <a:t> </a:t>
            </a:r>
            <a:r>
              <a:rPr lang="sv-SE" sz="2000" dirty="0" err="1"/>
              <a:t>directed</a:t>
            </a:r>
            <a:r>
              <a:rPr lang="sv-SE" sz="2000" dirty="0"/>
              <a:t> </a:t>
            </a:r>
            <a:r>
              <a:rPr lang="sv-SE" sz="2000" dirty="0" err="1"/>
              <a:t>towards</a:t>
            </a:r>
            <a:r>
              <a:rPr lang="sv-SE" sz="2000" dirty="0"/>
              <a:t> organisations and </a:t>
            </a:r>
            <a:r>
              <a:rPr lang="sv-SE" sz="2000" dirty="0" err="1"/>
              <a:t>processes</a:t>
            </a:r>
            <a:r>
              <a:rPr lang="sv-SE" sz="2000" dirty="0"/>
              <a:t> </a:t>
            </a:r>
            <a:r>
              <a:rPr lang="sv-SE" sz="2000" dirty="0" err="1"/>
              <a:t>responsible</a:t>
            </a:r>
            <a:r>
              <a:rPr lang="sv-SE" sz="2000" dirty="0"/>
              <a:t> for </a:t>
            </a:r>
            <a:r>
              <a:rPr lang="sv-SE" sz="2000" dirty="0" err="1"/>
              <a:t>taking</a:t>
            </a:r>
            <a:r>
              <a:rPr lang="sv-SE" sz="2000" dirty="0"/>
              <a:t> action.</a:t>
            </a:r>
          </a:p>
          <a:p>
            <a:r>
              <a:rPr lang="sv-SE" sz="2000" dirty="0"/>
              <a:t>Back-to-back: </a:t>
            </a:r>
            <a:r>
              <a:rPr lang="sv-SE" sz="2000" dirty="0" err="1"/>
              <a:t>early</a:t>
            </a:r>
            <a:r>
              <a:rPr lang="sv-SE" sz="2000" dirty="0"/>
              <a:t> </a:t>
            </a:r>
            <a:r>
              <a:rPr lang="sv-SE" sz="2000" dirty="0" err="1"/>
              <a:t>career</a:t>
            </a:r>
            <a:r>
              <a:rPr lang="sv-SE" sz="2000" dirty="0"/>
              <a:t> workshop &amp; Forum for International </a:t>
            </a:r>
            <a:r>
              <a:rPr lang="sv-SE" sz="2000" dirty="0" err="1"/>
              <a:t>Cooperation</a:t>
            </a:r>
            <a:r>
              <a:rPr lang="sv-SE" sz="2000" dirty="0"/>
              <a:t> on Air Pollution.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DF9AE12-3E8B-40D9-8790-4536F743C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372863"/>
              </p:ext>
            </p:extLst>
          </p:nvPr>
        </p:nvGraphicFramePr>
        <p:xfrm>
          <a:off x="9094501" y="4299409"/>
          <a:ext cx="2490521" cy="210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2D1BDA-56B8-4ED6-A61F-FD165B76A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407611"/>
              </p:ext>
            </p:extLst>
          </p:nvPr>
        </p:nvGraphicFramePr>
        <p:xfrm>
          <a:off x="6544976" y="1083957"/>
          <a:ext cx="2715723" cy="231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Picture 23">
            <a:extLst>
              <a:ext uri="{FF2B5EF4-FFF2-40B4-BE49-F238E27FC236}">
                <a16:creationId xmlns:a16="http://schemas.microsoft.com/office/drawing/2014/main" id="{35EF6F7B-0B68-40BD-8833-694D53E8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B352ADE-C141-42C4-B94D-AD69B691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About the workshop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04D230E-7FFB-4858-90B3-8DB5A4886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340600"/>
              </p:ext>
            </p:extLst>
          </p:nvPr>
        </p:nvGraphicFramePr>
        <p:xfrm>
          <a:off x="5476966" y="3375592"/>
          <a:ext cx="4862795" cy="275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19618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4D2B-7303-4463-91EF-E4A73E56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153725"/>
            <a:ext cx="10515600" cy="1325563"/>
          </a:xfrm>
        </p:spPr>
        <p:txBody>
          <a:bodyPr/>
          <a:lstStyle/>
          <a:p>
            <a:r>
              <a:rPr lang="sv-SE" b="1"/>
              <a:t>Working groups</a:t>
            </a:r>
            <a:endParaRPr lang="sv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A8BA-AF12-4874-BD12-C9BB64587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71" y="1777069"/>
            <a:ext cx="83099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/>
              <a:t>Attain good air quality in airsheds (city areas) at risk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Achieve policy-relevant understanding of air pollution effects on health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Fulfil Air Convention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Transform nitrogen waste into nitro-resource &amp; flourishing 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Integrate policies and research on air pollution, climate and biodiversity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Accomplish significant air quality improvements through international cooperation</a:t>
            </a:r>
          </a:p>
          <a:p>
            <a:endParaRPr lang="en-GB" sz="2000" dirty="0"/>
          </a:p>
          <a:p>
            <a:endParaRPr lang="en-GB" sz="2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5E947-36C6-4723-A5DA-0D305AF3D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620469"/>
              </p:ext>
            </p:extLst>
          </p:nvPr>
        </p:nvGraphicFramePr>
        <p:xfrm>
          <a:off x="8387589" y="1290449"/>
          <a:ext cx="3597926" cy="240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EA7F442-951F-4EA6-9D21-70B31EBA0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922654"/>
              </p:ext>
            </p:extLst>
          </p:nvPr>
        </p:nvGraphicFramePr>
        <p:xfrm>
          <a:off x="7600426" y="3596780"/>
          <a:ext cx="3597926" cy="300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23">
            <a:extLst>
              <a:ext uri="{FF2B5EF4-FFF2-40B4-BE49-F238E27FC236}">
                <a16:creationId xmlns:a16="http://schemas.microsoft.com/office/drawing/2014/main" id="{62CF5ACA-A6BD-4AA6-94CD-8988F3AC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0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B11620-83F4-41A0-894E-E39B6DC8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3 kinds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recommendations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F9116E-CF95-42BC-A590-E5E87A6EF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Not all </a:t>
            </a:r>
            <a:r>
              <a:rPr lang="sv-SE" dirty="0" err="1"/>
              <a:t>suggested</a:t>
            </a:r>
            <a:r>
              <a:rPr lang="sv-SE" dirty="0"/>
              <a:t> </a:t>
            </a:r>
            <a:r>
              <a:rPr lang="sv-SE" dirty="0" err="1"/>
              <a:t>measures</a:t>
            </a:r>
            <a:r>
              <a:rPr lang="sv-SE" dirty="0"/>
              <a:t> </a:t>
            </a:r>
            <a:r>
              <a:rPr lang="sv-SE" dirty="0" err="1"/>
              <a:t>included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presentation</a:t>
            </a:r>
          </a:p>
          <a:p>
            <a:r>
              <a:rPr lang="sv-SE" dirty="0" err="1"/>
              <a:t>Recommendations</a:t>
            </a:r>
            <a:r>
              <a:rPr lang="sv-SE" dirty="0"/>
              <a:t>/</a:t>
            </a:r>
            <a:r>
              <a:rPr lang="sv-SE" dirty="0" err="1"/>
              <a:t>measures</a:t>
            </a:r>
            <a:r>
              <a:rPr lang="sv-SE" dirty="0"/>
              <a:t> </a:t>
            </a:r>
            <a:r>
              <a:rPr lang="sv-SE" dirty="0" err="1"/>
              <a:t>highlighted</a:t>
            </a:r>
            <a:r>
              <a:rPr lang="sv-SE" dirty="0"/>
              <a:t> in </a:t>
            </a:r>
            <a:r>
              <a:rPr lang="sv-SE" dirty="0" err="1"/>
              <a:t>yellow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directed</a:t>
            </a:r>
            <a:r>
              <a:rPr lang="sv-SE" dirty="0"/>
              <a:t> </a:t>
            </a:r>
            <a:r>
              <a:rPr lang="sv-SE" dirty="0" err="1"/>
              <a:t>towards</a:t>
            </a:r>
            <a:r>
              <a:rPr lang="sv-SE" dirty="0"/>
              <a:t> TFMM or EMEP (</a:t>
            </a:r>
            <a:r>
              <a:rPr lang="sv-SE" dirty="0" err="1"/>
              <a:t>among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)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78EFB906-9CDA-46CE-B19B-2145F08E9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541633"/>
              </p:ext>
            </p:extLst>
          </p:nvPr>
        </p:nvGraphicFramePr>
        <p:xfrm>
          <a:off x="969532" y="1825625"/>
          <a:ext cx="5861572" cy="2283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786">
                  <a:extLst>
                    <a:ext uri="{9D8B030D-6E8A-4147-A177-3AD203B41FA5}">
                      <a16:colId xmlns:a16="http://schemas.microsoft.com/office/drawing/2014/main" val="3203267942"/>
                    </a:ext>
                  </a:extLst>
                </a:gridCol>
                <a:gridCol w="2930786">
                  <a:extLst>
                    <a:ext uri="{9D8B030D-6E8A-4147-A177-3AD203B41FA5}">
                      <a16:colId xmlns:a16="http://schemas.microsoft.com/office/drawing/2014/main" val="1413392842"/>
                    </a:ext>
                  </a:extLst>
                </a:gridCol>
              </a:tblGrid>
              <a:tr h="570949">
                <a:tc>
                  <a:txBody>
                    <a:bodyPr/>
                    <a:lstStyle/>
                    <a:p>
                      <a:r>
                        <a:rPr lang="sv-SE" sz="2000" dirty="0"/>
                        <a:t>Kinds </a:t>
                      </a:r>
                      <a:r>
                        <a:rPr lang="sv-SE" sz="2000" dirty="0" err="1"/>
                        <a:t>of</a:t>
                      </a:r>
                      <a:r>
                        <a:rPr lang="sv-SE" sz="2000" dirty="0"/>
                        <a:t> </a:t>
                      </a:r>
                      <a:r>
                        <a:rPr lang="sv-SE" sz="2000" dirty="0" err="1"/>
                        <a:t>recommendation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67215"/>
                  </a:ext>
                </a:extLst>
              </a:tr>
              <a:tr h="570949">
                <a:tc>
                  <a:txBody>
                    <a:bodyPr/>
                    <a:lstStyle/>
                    <a:p>
                      <a:r>
                        <a:rPr lang="sv-SE" sz="2000" dirty="0" err="1"/>
                        <a:t>Overarching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853916"/>
                  </a:ext>
                </a:extLst>
              </a:tr>
              <a:tr h="570949">
                <a:tc>
                  <a:txBody>
                    <a:bodyPr/>
                    <a:lstStyle/>
                    <a:p>
                      <a:r>
                        <a:rPr lang="sv-SE" sz="2000" dirty="0"/>
                        <a:t>Cross-</a:t>
                      </a:r>
                      <a:r>
                        <a:rPr lang="sv-SE" sz="2000" dirty="0" err="1"/>
                        <a:t>cutting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916695"/>
                  </a:ext>
                </a:extLst>
              </a:tr>
              <a:tr h="570949">
                <a:tc>
                  <a:txBody>
                    <a:bodyPr/>
                    <a:lstStyle/>
                    <a:p>
                      <a:r>
                        <a:rPr lang="sv-SE" sz="2000" dirty="0" err="1"/>
                        <a:t>Topic-specific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33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CB6F-5148-9295-71E9-36809BA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5"/>
            <a:ext cx="10515600" cy="1325563"/>
          </a:xfrm>
        </p:spPr>
        <p:txBody>
          <a:bodyPr/>
          <a:lstStyle/>
          <a:p>
            <a:r>
              <a:rPr lang="sv-SE" b="1" dirty="0" err="1"/>
              <a:t>Overarching</a:t>
            </a:r>
            <a:r>
              <a:rPr lang="sv-SE" b="1" dirty="0"/>
              <a:t> </a:t>
            </a:r>
            <a:r>
              <a:rPr lang="sv-SE" b="1" dirty="0" err="1"/>
              <a:t>recommendation</a:t>
            </a:r>
            <a:endParaRPr lang="sv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7AE0-0C07-6CE2-0F70-C1634E40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67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Key international organisations </a:t>
            </a:r>
            <a:r>
              <a:rPr lang="sv-SE" sz="2400" dirty="0" err="1"/>
              <a:t>should</a:t>
            </a:r>
            <a:r>
              <a:rPr lang="sv-SE" sz="2400" dirty="0"/>
              <a:t> </a:t>
            </a:r>
            <a:r>
              <a:rPr lang="sv-SE" sz="2400" dirty="0" err="1"/>
              <a:t>consider</a:t>
            </a:r>
            <a:r>
              <a:rPr lang="sv-SE" sz="2400" dirty="0"/>
              <a:t> </a:t>
            </a:r>
            <a:r>
              <a:rPr lang="sv-SE" sz="2400" dirty="0" err="1"/>
              <a:t>setting</a:t>
            </a:r>
            <a:r>
              <a:rPr lang="sv-SE" sz="2400" dirty="0"/>
              <a:t> a long term </a:t>
            </a:r>
            <a:r>
              <a:rPr lang="sv-SE" sz="2400" dirty="0" err="1"/>
              <a:t>objective</a:t>
            </a:r>
            <a:r>
              <a:rPr lang="sv-SE" sz="2400" dirty="0"/>
              <a:t>: </a:t>
            </a:r>
          </a:p>
          <a:p>
            <a:pPr lvl="1"/>
            <a:r>
              <a:rPr lang="sv-SE" sz="2000" dirty="0" err="1"/>
              <a:t>Preliminary</a:t>
            </a:r>
            <a:r>
              <a:rPr lang="sv-SE" sz="2000" dirty="0"/>
              <a:t> suggestion at the meeting: </a:t>
            </a:r>
          </a:p>
          <a:p>
            <a:pPr lvl="1"/>
            <a:endParaRPr lang="sv-SE" sz="2000" dirty="0"/>
          </a:p>
          <a:p>
            <a:pPr marL="457200" lvl="1" indent="0">
              <a:buNone/>
            </a:pPr>
            <a:endParaRPr lang="sv-SE" sz="2000" dirty="0"/>
          </a:p>
          <a:p>
            <a:pPr marL="457200" lvl="1" indent="0" algn="ctr">
              <a:buNone/>
            </a:pPr>
            <a:r>
              <a:rPr lang="sv-SE" sz="3600" b="1" dirty="0"/>
              <a:t>Air pollution </a:t>
            </a:r>
            <a:r>
              <a:rPr lang="sv-SE" sz="3600" b="1" dirty="0" err="1"/>
              <a:t>effects</a:t>
            </a:r>
            <a:r>
              <a:rPr lang="sv-SE" sz="3600" b="1" dirty="0"/>
              <a:t> to human </a:t>
            </a:r>
            <a:r>
              <a:rPr lang="sv-SE" sz="3600" b="1" dirty="0" err="1"/>
              <a:t>health</a:t>
            </a:r>
            <a:r>
              <a:rPr lang="sv-SE" sz="3600" b="1" dirty="0"/>
              <a:t> and </a:t>
            </a:r>
            <a:r>
              <a:rPr lang="sv-SE" sz="3600" b="1" dirty="0" err="1"/>
              <a:t>ecosystems</a:t>
            </a:r>
            <a:r>
              <a:rPr lang="sv-SE" sz="3600" b="1" dirty="0"/>
              <a:t> </a:t>
            </a:r>
            <a:r>
              <a:rPr lang="sv-SE" sz="3600" b="1" dirty="0" err="1"/>
              <a:t>should</a:t>
            </a:r>
            <a:r>
              <a:rPr lang="sv-SE" sz="3600" b="1" dirty="0"/>
              <a:t> be </a:t>
            </a:r>
            <a:r>
              <a:rPr lang="sv-SE" sz="3600" b="1" dirty="0" err="1"/>
              <a:t>reduced</a:t>
            </a:r>
            <a:r>
              <a:rPr lang="sv-SE" sz="3600" b="1" dirty="0"/>
              <a:t> by 50% to 2035</a:t>
            </a:r>
          </a:p>
          <a:p>
            <a:pPr marL="457200" lvl="1" indent="0">
              <a:buNone/>
            </a:pP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(EB, UNEP General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Assembly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, WHO General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Assembly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others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lvl="1"/>
            <a:endParaRPr lang="sv-SE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8" name="Picture 23">
            <a:extLst>
              <a:ext uri="{FF2B5EF4-FFF2-40B4-BE49-F238E27FC236}">
                <a16:creationId xmlns:a16="http://schemas.microsoft.com/office/drawing/2014/main" id="{23F00F5E-FBA5-45FE-B152-5FFE4F6F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7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CB6F-5148-9295-71E9-36809BA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37" y="153725"/>
            <a:ext cx="7222234" cy="1325563"/>
          </a:xfrm>
        </p:spPr>
        <p:txBody>
          <a:bodyPr/>
          <a:lstStyle/>
          <a:p>
            <a:r>
              <a:rPr lang="sv-SE" b="1" dirty="0"/>
              <a:t>Cross-</a:t>
            </a:r>
            <a:r>
              <a:rPr lang="sv-SE" b="1" dirty="0" err="1"/>
              <a:t>cutting</a:t>
            </a:r>
            <a:r>
              <a:rPr lang="sv-SE" b="1" dirty="0"/>
              <a:t> </a:t>
            </a:r>
            <a:r>
              <a:rPr lang="sv-SE" b="1" dirty="0" err="1"/>
              <a:t>recommendations</a:t>
            </a:r>
            <a:endParaRPr lang="sv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7AE0-0C07-6CE2-0F70-C1634E40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537" y="175679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Increase action on methane as a tropospheric ozone precursor and as a key co-beneficial air pollution and climate change compound</a:t>
            </a:r>
            <a:r>
              <a:rPr lang="en-GB" sz="2400" dirty="0"/>
              <a:t>.</a:t>
            </a:r>
            <a:r>
              <a:rPr lang="sv-SE" sz="2400" dirty="0"/>
              <a:t> 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Set binding methane targets and increase ambition on ammonia in environmental agreements </a:t>
            </a:r>
          </a:p>
          <a:p>
            <a:pPr lvl="1"/>
            <a:r>
              <a:rPr lang="sv-SE" sz="2000" dirty="0" err="1"/>
              <a:t>Further</a:t>
            </a:r>
            <a:r>
              <a:rPr lang="sv-SE" sz="2000" dirty="0"/>
              <a:t> </a:t>
            </a:r>
            <a:r>
              <a:rPr lang="sv-SE" sz="2000" dirty="0" err="1"/>
              <a:t>improve</a:t>
            </a:r>
            <a:r>
              <a:rPr lang="sv-SE" sz="2000" dirty="0"/>
              <a:t> </a:t>
            </a:r>
            <a:r>
              <a:rPr lang="sv-SE" sz="2000" dirty="0" err="1"/>
              <a:t>scientific</a:t>
            </a:r>
            <a:r>
              <a:rPr lang="sv-SE" sz="2000" dirty="0"/>
              <a:t> </a:t>
            </a:r>
            <a:r>
              <a:rPr lang="sv-SE" sz="2000" dirty="0" err="1"/>
              <a:t>understanding</a:t>
            </a:r>
            <a:r>
              <a:rPr lang="sv-SE" sz="2000" dirty="0"/>
              <a:t> of </a:t>
            </a:r>
            <a:r>
              <a:rPr lang="sv-SE" sz="2000" dirty="0" err="1"/>
              <a:t>links</a:t>
            </a:r>
            <a:r>
              <a:rPr lang="sv-SE" sz="2000" dirty="0"/>
              <a:t>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methane</a:t>
            </a:r>
            <a:r>
              <a:rPr lang="sv-SE" sz="2000" dirty="0"/>
              <a:t> and </a:t>
            </a:r>
            <a:r>
              <a:rPr lang="sv-SE" sz="2000" dirty="0" err="1"/>
              <a:t>ozone</a:t>
            </a:r>
            <a:r>
              <a:rPr lang="sv-SE" sz="2000" dirty="0"/>
              <a:t>, </a:t>
            </a:r>
          </a:p>
          <a:p>
            <a:pPr lvl="1"/>
            <a:r>
              <a:rPr lang="sv-SE" sz="2000" dirty="0" err="1"/>
              <a:t>Expand</a:t>
            </a:r>
            <a:r>
              <a:rPr lang="sv-SE" sz="2000" dirty="0"/>
              <a:t> </a:t>
            </a:r>
            <a:r>
              <a:rPr lang="sv-SE" sz="2000" dirty="0" err="1"/>
              <a:t>mandate</a:t>
            </a:r>
            <a:r>
              <a:rPr lang="sv-SE" sz="2000" dirty="0"/>
              <a:t> of TFRN to </a:t>
            </a:r>
            <a:r>
              <a:rPr lang="sv-SE" sz="2000" dirty="0" err="1"/>
              <a:t>also</a:t>
            </a:r>
            <a:r>
              <a:rPr lang="sv-SE" sz="2000" dirty="0"/>
              <a:t> </a:t>
            </a:r>
            <a:r>
              <a:rPr lang="sv-SE" sz="2000" dirty="0" err="1"/>
              <a:t>consider</a:t>
            </a:r>
            <a:r>
              <a:rPr lang="sv-SE" sz="2000" dirty="0"/>
              <a:t> </a:t>
            </a:r>
            <a:r>
              <a:rPr lang="sv-SE" sz="2000" dirty="0" err="1"/>
              <a:t>methane</a:t>
            </a:r>
            <a:r>
              <a:rPr lang="sv-SE" sz="2000" dirty="0"/>
              <a:t> emissions from </a:t>
            </a:r>
            <a:r>
              <a:rPr lang="sv-SE" sz="2000" dirty="0" err="1"/>
              <a:t>agriculture</a:t>
            </a:r>
            <a:endParaRPr lang="sv-SE" sz="2000" dirty="0"/>
          </a:p>
          <a:p>
            <a:pPr marL="457200" indent="-457200">
              <a:buFont typeface="+mj-lt"/>
              <a:buAutoNum type="alphaUcPeriod"/>
            </a:pPr>
            <a:r>
              <a:rPr lang="en-GB" sz="2400" dirty="0"/>
              <a:t>Increase engagement in actions that lead to sharper and faster reduction of UN/ECE ammonia emissions.</a:t>
            </a:r>
          </a:p>
          <a:p>
            <a:pPr lvl="1"/>
            <a:r>
              <a:rPr lang="en-GB" sz="2000" dirty="0"/>
              <a:t>Develop and apply nitrogen reuse policies within the agricultural/food sector.</a:t>
            </a:r>
          </a:p>
          <a:p>
            <a:pPr lvl="1"/>
            <a:r>
              <a:rPr lang="en-GB" sz="2000" dirty="0">
                <a:highlight>
                  <a:srgbClr val="FFFF00"/>
                </a:highlight>
              </a:rPr>
              <a:t>Assess environmental risks and consequences from nitrogen emissions if ammonia is used as an energy carrier.</a:t>
            </a:r>
            <a:endParaRPr lang="sv-SE" sz="2000" dirty="0">
              <a:highlight>
                <a:srgbClr val="FFFF00"/>
              </a:highlight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D403A24D-A90C-4B8C-8799-40A8AC5D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5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CB6F-5148-9295-71E9-36809BA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725"/>
            <a:ext cx="7240570" cy="1325563"/>
          </a:xfrm>
        </p:spPr>
        <p:txBody>
          <a:bodyPr/>
          <a:lstStyle/>
          <a:p>
            <a:r>
              <a:rPr lang="sv-SE" b="1" dirty="0"/>
              <a:t>Cross-</a:t>
            </a:r>
            <a:r>
              <a:rPr lang="sv-SE" b="1" dirty="0" err="1"/>
              <a:t>cutting</a:t>
            </a:r>
            <a:r>
              <a:rPr lang="sv-SE" b="1" dirty="0"/>
              <a:t> </a:t>
            </a:r>
            <a:r>
              <a:rPr lang="sv-SE" b="1" dirty="0" err="1"/>
              <a:t>recommendations</a:t>
            </a:r>
            <a:endParaRPr lang="sv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7AE0-0C07-6CE2-0F70-C1634E40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6795"/>
            <a:ext cx="10515600" cy="435133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GB" sz="2400" dirty="0"/>
              <a:t>Continue efforts to, and specify how, the Air Convention can become more active and build better synergies with other international environmental agreements.</a:t>
            </a:r>
            <a:endParaRPr lang="sv-SE" sz="2400" dirty="0"/>
          </a:p>
          <a:p>
            <a:pPr lvl="1"/>
            <a:r>
              <a:rPr lang="en-GB" sz="2000" dirty="0">
                <a:highlight>
                  <a:srgbClr val="FFFF00"/>
                </a:highlight>
              </a:rPr>
              <a:t>Engage through the planned UNEP Science Policy Panel on chemicals, waste and pollution</a:t>
            </a:r>
          </a:p>
          <a:p>
            <a:pPr lvl="1"/>
            <a:r>
              <a:rPr lang="en-GB" sz="2000" dirty="0"/>
              <a:t>Ensure that European CAP includes cross-compliance with the EU Habitat directive with respect to nitrogen</a:t>
            </a:r>
            <a:endParaRPr lang="sv-SE" sz="2000" dirty="0"/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Initiate and promote a s</a:t>
            </a:r>
            <a:r>
              <a:rPr lang="en-GB" sz="2000" dirty="0" err="1">
                <a:highlight>
                  <a:srgbClr val="FFFF00"/>
                </a:highlight>
              </a:rPr>
              <a:t>pecial</a:t>
            </a:r>
            <a:r>
              <a:rPr lang="en-GB" sz="2000" dirty="0">
                <a:highlight>
                  <a:srgbClr val="FFFF00"/>
                </a:highlight>
              </a:rPr>
              <a:t> report on “Air Pollution and Climate” to support the current UNFCCC process</a:t>
            </a:r>
            <a:endParaRPr lang="sv-SE" sz="2000" dirty="0"/>
          </a:p>
          <a:p>
            <a:pPr marL="457200" indent="-457200">
              <a:buFont typeface="+mj-lt"/>
              <a:buAutoNum type="alphaUcPeriod" startAt="3"/>
            </a:pPr>
            <a:r>
              <a:rPr lang="en-GB" sz="2400" dirty="0"/>
              <a:t>Strengthen communication activities and develop tailor-fit activities.</a:t>
            </a:r>
          </a:p>
          <a:p>
            <a:pPr lvl="1"/>
            <a:r>
              <a:rPr lang="en-GB" sz="2000" dirty="0"/>
              <a:t>Develop guidelines/roadmaps on air quality monitoring and management adapted to low- and middle-income countries</a:t>
            </a:r>
          </a:p>
          <a:p>
            <a:pPr lvl="1"/>
            <a:r>
              <a:rPr lang="en-GB" sz="2000" dirty="0"/>
              <a:t>Help our communicators to distinguish between uncertainty over details and our absolute certainty over general direction/scientific consensus</a:t>
            </a:r>
          </a:p>
          <a:p>
            <a:pPr lvl="1"/>
            <a:r>
              <a:rPr lang="en-US" sz="2100" dirty="0"/>
              <a:t>Unfold the complexity in communication of air pollution health effects and simplify the messages</a:t>
            </a:r>
            <a:endParaRPr lang="sv-SE" sz="2100" dirty="0"/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17D49392-FD49-4AE1-81B8-0DDE9976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0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B24AA6-36A4-494D-9547-8C7D91CD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Quick </a:t>
            </a:r>
            <a:r>
              <a:rPr lang="sv-SE" b="1" dirty="0" err="1"/>
              <a:t>quiz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F4E06D-63FE-416B-95AB-D5456F61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8694" cy="4351338"/>
          </a:xfrm>
        </p:spPr>
        <p:txBody>
          <a:bodyPr/>
          <a:lstStyle/>
          <a:p>
            <a:r>
              <a:rPr lang="sv-SE" sz="2400" dirty="0" err="1"/>
              <a:t>How</a:t>
            </a:r>
            <a:r>
              <a:rPr lang="sv-SE" sz="2400" dirty="0"/>
              <a:t> </a:t>
            </a:r>
            <a:r>
              <a:rPr lang="sv-SE" sz="2400" dirty="0" err="1"/>
              <a:t>many</a:t>
            </a:r>
            <a:r>
              <a:rPr lang="sv-SE" sz="2400" dirty="0"/>
              <a:t> </a:t>
            </a:r>
            <a:r>
              <a:rPr lang="sv-SE" sz="2400" dirty="0" err="1"/>
              <a:t>working</a:t>
            </a:r>
            <a:r>
              <a:rPr lang="sv-SE" sz="2400" dirty="0"/>
              <a:t> </a:t>
            </a:r>
            <a:r>
              <a:rPr lang="sv-SE" sz="2400" dirty="0" err="1"/>
              <a:t>groups</a:t>
            </a:r>
            <a:r>
              <a:rPr lang="sv-SE" sz="2400" dirty="0"/>
              <a:t> (WGs) </a:t>
            </a:r>
            <a:r>
              <a:rPr lang="sv-SE" sz="2400" dirty="0" err="1"/>
              <a:t>were</a:t>
            </a:r>
            <a:r>
              <a:rPr lang="sv-SE" sz="2400" dirty="0"/>
              <a:t> the </a:t>
            </a:r>
            <a:r>
              <a:rPr lang="sv-SE" sz="2400" dirty="0" err="1"/>
              <a:t>participants</a:t>
            </a:r>
            <a:r>
              <a:rPr lang="sv-SE" sz="2400" dirty="0"/>
              <a:t> </a:t>
            </a:r>
            <a:r>
              <a:rPr lang="sv-SE" sz="2400" dirty="0" err="1"/>
              <a:t>divided</a:t>
            </a:r>
            <a:r>
              <a:rPr lang="sv-SE" sz="2400" dirty="0"/>
              <a:t> </a:t>
            </a:r>
            <a:r>
              <a:rPr lang="sv-SE" sz="2400" dirty="0" err="1"/>
              <a:t>into</a:t>
            </a:r>
            <a:r>
              <a:rPr lang="sv-SE" sz="2400" dirty="0"/>
              <a:t>? </a:t>
            </a:r>
          </a:p>
          <a:p>
            <a:pPr marL="457200" lvl="1" indent="0">
              <a:buNone/>
            </a:pPr>
            <a:r>
              <a:rPr lang="sv-SE" dirty="0"/>
              <a:t>5		6		7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sz="2400" dirty="0" err="1"/>
              <a:t>How</a:t>
            </a:r>
            <a:r>
              <a:rPr lang="sv-SE" sz="2400" dirty="0"/>
              <a:t> </a:t>
            </a:r>
            <a:r>
              <a:rPr lang="sv-SE" sz="2400" dirty="0" err="1"/>
              <a:t>many</a:t>
            </a:r>
            <a:r>
              <a:rPr lang="sv-SE" sz="2400" dirty="0"/>
              <a:t> </a:t>
            </a:r>
            <a:r>
              <a:rPr lang="sv-SE" sz="2400" dirty="0" err="1"/>
              <a:t>recommendations</a:t>
            </a:r>
            <a:r>
              <a:rPr lang="sv-SE" sz="2400" dirty="0"/>
              <a:t> </a:t>
            </a:r>
            <a:r>
              <a:rPr lang="sv-SE" sz="2400" dirty="0" err="1"/>
              <a:t>did</a:t>
            </a:r>
            <a:r>
              <a:rPr lang="sv-SE" sz="2400" dirty="0"/>
              <a:t> the workshop </a:t>
            </a:r>
            <a:r>
              <a:rPr lang="sv-SE" sz="2400" dirty="0" err="1"/>
              <a:t>result</a:t>
            </a:r>
            <a:r>
              <a:rPr lang="sv-SE" sz="2400" dirty="0"/>
              <a:t> in?</a:t>
            </a:r>
          </a:p>
          <a:p>
            <a:pPr marL="457200" lvl="1" indent="0">
              <a:buNone/>
            </a:pPr>
            <a:r>
              <a:rPr lang="sv-SE" dirty="0"/>
              <a:t>14		15		16		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sz="2400" dirty="0" err="1"/>
              <a:t>What</a:t>
            </a:r>
            <a:r>
              <a:rPr lang="sv-SE" sz="2400" dirty="0"/>
              <a:t> </a:t>
            </a:r>
            <a:r>
              <a:rPr lang="sv-SE" sz="2400" dirty="0" err="1"/>
              <a:t>were</a:t>
            </a:r>
            <a:r>
              <a:rPr lang="sv-SE" sz="2400" dirty="0"/>
              <a:t> the </a:t>
            </a:r>
            <a:r>
              <a:rPr lang="sv-SE" sz="2400" dirty="0" err="1"/>
              <a:t>chairs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each</a:t>
            </a:r>
            <a:r>
              <a:rPr lang="sv-SE" sz="2400" dirty="0"/>
              <a:t> WG </a:t>
            </a:r>
            <a:r>
              <a:rPr lang="sv-SE" sz="2400" dirty="0" err="1"/>
              <a:t>gifted</a:t>
            </a:r>
            <a:r>
              <a:rPr lang="sv-SE" sz="2400" dirty="0"/>
              <a:t> </a:t>
            </a:r>
            <a:r>
              <a:rPr lang="sv-SE" sz="2400" dirty="0" err="1"/>
              <a:t>after</a:t>
            </a:r>
            <a:r>
              <a:rPr lang="sv-SE" sz="2400" dirty="0"/>
              <a:t> the workshop for </a:t>
            </a:r>
            <a:r>
              <a:rPr lang="sv-SE" sz="2400" dirty="0" err="1"/>
              <a:t>their</a:t>
            </a:r>
            <a:r>
              <a:rPr lang="sv-SE" sz="2400" dirty="0"/>
              <a:t> hard </a:t>
            </a:r>
            <a:r>
              <a:rPr lang="sv-SE" sz="2400" dirty="0" err="1"/>
              <a:t>work</a:t>
            </a:r>
            <a:r>
              <a:rPr lang="sv-SE" sz="2400" dirty="0"/>
              <a:t>?</a:t>
            </a:r>
          </a:p>
          <a:p>
            <a:pPr lvl="1"/>
            <a:r>
              <a:rPr lang="sv-SE" sz="2000" dirty="0"/>
              <a:t>Bags </a:t>
            </a:r>
            <a:r>
              <a:rPr lang="sv-SE" sz="2000" dirty="0" err="1"/>
              <a:t>of</a:t>
            </a:r>
            <a:r>
              <a:rPr lang="sv-SE" sz="2000" dirty="0"/>
              <a:t> Swedish </a:t>
            </a:r>
            <a:r>
              <a:rPr lang="sv-SE" sz="2000" dirty="0" err="1"/>
              <a:t>candy</a:t>
            </a:r>
            <a:r>
              <a:rPr lang="sv-SE" sz="2000" dirty="0"/>
              <a:t> </a:t>
            </a:r>
          </a:p>
          <a:p>
            <a:pPr lvl="1"/>
            <a:r>
              <a:rPr lang="sv-SE" sz="2000" dirty="0" err="1"/>
              <a:t>Bottles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local</a:t>
            </a:r>
            <a:r>
              <a:rPr lang="sv-SE" sz="2000" dirty="0"/>
              <a:t> IPA</a:t>
            </a:r>
          </a:p>
          <a:p>
            <a:pPr lvl="1"/>
            <a:r>
              <a:rPr lang="sv-SE" sz="2000" dirty="0"/>
              <a:t>Cans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fermented</a:t>
            </a:r>
            <a:r>
              <a:rPr lang="sv-SE" sz="2000" dirty="0"/>
              <a:t> </a:t>
            </a:r>
            <a:r>
              <a:rPr lang="sv-SE" sz="2000" dirty="0" err="1"/>
              <a:t>herring</a:t>
            </a:r>
            <a:endParaRPr lang="sv-SE" sz="2000" dirty="0"/>
          </a:p>
          <a:p>
            <a:pPr lvl="1"/>
            <a:endParaRPr lang="sv-SE" sz="2000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25770D6-FAEF-4B11-BAF8-46FC9F603ACC}"/>
              </a:ext>
            </a:extLst>
          </p:cNvPr>
          <p:cNvSpPr/>
          <p:nvPr/>
        </p:nvSpPr>
        <p:spPr>
          <a:xfrm>
            <a:off x="2592594" y="2183801"/>
            <a:ext cx="484094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21EF8EA5-DDC4-40A8-9B86-3D4DFA84BC8F}"/>
              </a:ext>
            </a:extLst>
          </p:cNvPr>
          <p:cNvSpPr/>
          <p:nvPr/>
        </p:nvSpPr>
        <p:spPr>
          <a:xfrm>
            <a:off x="4498491" y="3429000"/>
            <a:ext cx="484094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B60EE0F-CE92-4DB7-B028-48002469D469}"/>
              </a:ext>
            </a:extLst>
          </p:cNvPr>
          <p:cNvSpPr/>
          <p:nvPr/>
        </p:nvSpPr>
        <p:spPr>
          <a:xfrm>
            <a:off x="1498899" y="4646407"/>
            <a:ext cx="2502945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23">
            <a:extLst>
              <a:ext uri="{FF2B5EF4-FFF2-40B4-BE49-F238E27FC236}">
                <a16:creationId xmlns:a16="http://schemas.microsoft.com/office/drawing/2014/main" id="{5433F496-B75F-43B8-861E-606A7B0C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1" y="431232"/>
            <a:ext cx="3898146" cy="72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 12" descr="Höjd hand kontur">
            <a:extLst>
              <a:ext uri="{FF2B5EF4-FFF2-40B4-BE49-F238E27FC236}">
                <a16:creationId xmlns:a16="http://schemas.microsoft.com/office/drawing/2014/main" id="{3F059A11-15A9-4EBF-816E-3C72B4F51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3829" y="230188"/>
            <a:ext cx="1396029" cy="13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1908</Words>
  <Application>Microsoft Office PowerPoint</Application>
  <PresentationFormat>Bredbild</PresentationFormat>
  <Paragraphs>178</Paragraphs>
  <Slides>14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Century Gothic</vt:lpstr>
      <vt:lpstr>Google Sans</vt:lpstr>
      <vt:lpstr>Palatino Linotype</vt:lpstr>
      <vt:lpstr>Office-tema</vt:lpstr>
      <vt:lpstr>Air Pollution Management  in a World under Pressure</vt:lpstr>
      <vt:lpstr>“Saltsjöbaden” meetings</vt:lpstr>
      <vt:lpstr>About the workshop</vt:lpstr>
      <vt:lpstr>Working groups</vt:lpstr>
      <vt:lpstr>3 kinds of recommendations</vt:lpstr>
      <vt:lpstr>Overarching recommendation</vt:lpstr>
      <vt:lpstr>Cross-cutting recommendations</vt:lpstr>
      <vt:lpstr>Cross-cutting recommendations</vt:lpstr>
      <vt:lpstr>Quick quiz</vt:lpstr>
      <vt:lpstr>Topic-specific recommendations</vt:lpstr>
      <vt:lpstr>Topic-specific recommendations</vt:lpstr>
      <vt:lpstr>Topic-specific recommendations</vt:lpstr>
      <vt:lpstr>Topic-specific recommendations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Engleryd, Anna</dc:creator>
  <cp:lastModifiedBy>Viktor Klemetz</cp:lastModifiedBy>
  <cp:revision>81</cp:revision>
  <dcterms:created xsi:type="dcterms:W3CDTF">2018-05-07T09:39:22Z</dcterms:created>
  <dcterms:modified xsi:type="dcterms:W3CDTF">2023-05-10T05:28:31Z</dcterms:modified>
</cp:coreProperties>
</file>